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79"/>
  </p:notesMasterIdLst>
  <p:sldIdLst>
    <p:sldId id="312" r:id="rId3"/>
    <p:sldId id="320" r:id="rId4"/>
    <p:sldId id="257" r:id="rId5"/>
    <p:sldId id="310" r:id="rId6"/>
    <p:sldId id="311" r:id="rId7"/>
    <p:sldId id="258" r:id="rId8"/>
    <p:sldId id="259" r:id="rId9"/>
    <p:sldId id="260" r:id="rId10"/>
    <p:sldId id="261" r:id="rId11"/>
    <p:sldId id="266" r:id="rId12"/>
    <p:sldId id="265" r:id="rId13"/>
    <p:sldId id="268" r:id="rId14"/>
    <p:sldId id="267" r:id="rId15"/>
    <p:sldId id="313" r:id="rId16"/>
    <p:sldId id="314" r:id="rId17"/>
    <p:sldId id="262" r:id="rId18"/>
    <p:sldId id="269" r:id="rId19"/>
    <p:sldId id="270" r:id="rId20"/>
    <p:sldId id="271" r:id="rId21"/>
    <p:sldId id="315" r:id="rId22"/>
    <p:sldId id="316" r:id="rId23"/>
    <p:sldId id="263" r:id="rId24"/>
    <p:sldId id="264" r:id="rId25"/>
    <p:sldId id="272" r:id="rId26"/>
    <p:sldId id="273" r:id="rId27"/>
    <p:sldId id="274" r:id="rId28"/>
    <p:sldId id="321" r:id="rId29"/>
    <p:sldId id="275" r:id="rId30"/>
    <p:sldId id="276" r:id="rId31"/>
    <p:sldId id="279" r:id="rId32"/>
    <p:sldId id="277" r:id="rId33"/>
    <p:sldId id="278" r:id="rId34"/>
    <p:sldId id="317" r:id="rId35"/>
    <p:sldId id="280" r:id="rId36"/>
    <p:sldId id="281" r:id="rId37"/>
    <p:sldId id="318" r:id="rId38"/>
    <p:sldId id="282" r:id="rId39"/>
    <p:sldId id="283" r:id="rId40"/>
    <p:sldId id="284" r:id="rId41"/>
    <p:sldId id="285" r:id="rId42"/>
    <p:sldId id="286" r:id="rId43"/>
    <p:sldId id="319" r:id="rId44"/>
    <p:sldId id="287" r:id="rId45"/>
    <p:sldId id="288" r:id="rId46"/>
    <p:sldId id="289" r:id="rId47"/>
    <p:sldId id="290" r:id="rId48"/>
    <p:sldId id="292" r:id="rId49"/>
    <p:sldId id="291" r:id="rId50"/>
    <p:sldId id="294" r:id="rId51"/>
    <p:sldId id="293" r:id="rId52"/>
    <p:sldId id="325" r:id="rId53"/>
    <p:sldId id="295" r:id="rId54"/>
    <p:sldId id="296" r:id="rId55"/>
    <p:sldId id="322"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23" r:id="rId69"/>
    <p:sldId id="309" r:id="rId70"/>
    <p:sldId id="324" r:id="rId71"/>
    <p:sldId id="326" r:id="rId72"/>
    <p:sldId id="327" r:id="rId73"/>
    <p:sldId id="328" r:id="rId74"/>
    <p:sldId id="329" r:id="rId75"/>
    <p:sldId id="330" r:id="rId76"/>
    <p:sldId id="331" r:id="rId77"/>
    <p:sldId id="33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E581F-534E-43DE-A90F-DFD9B6A419A7}" type="datetimeFigureOut">
              <a:rPr lang="en-US" smtClean="0"/>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3EBBA-AC29-4EDF-8833-945C4FF53BB5}" type="slidenum">
              <a:rPr lang="en-US" smtClean="0"/>
              <a:t>‹#›</a:t>
            </a:fld>
            <a:endParaRPr lang="en-US"/>
          </a:p>
        </p:txBody>
      </p:sp>
    </p:spTree>
    <p:extLst>
      <p:ext uri="{BB962C8B-B14F-4D97-AF65-F5344CB8AC3E}">
        <p14:creationId xmlns:p14="http://schemas.microsoft.com/office/powerpoint/2010/main" val="17892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3EBBA-AC29-4EDF-8833-945C4FF53BB5}" type="slidenum">
              <a:rPr lang="en-US" smtClean="0"/>
              <a:t>76</a:t>
            </a:fld>
            <a:endParaRPr lang="en-US"/>
          </a:p>
        </p:txBody>
      </p:sp>
    </p:spTree>
    <p:extLst>
      <p:ext uri="{BB962C8B-B14F-4D97-AF65-F5344CB8AC3E}">
        <p14:creationId xmlns:p14="http://schemas.microsoft.com/office/powerpoint/2010/main" val="83409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2816DC-84CB-4C4D-8FC3-EE23314D7020}"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80A67-07C9-41D6-84DA-42153FD95C01}"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14AFB-99BD-4EDA-908B-3EEFE7F644F3}"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1250B-3A2C-4BD5-8089-A67732C286BE}"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3558F-7F9D-4E70-AF97-59AFC5E6410F}"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5723F1-A2AC-47E9-913B-9F263AE44887}"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DE99CE-6DF9-4769-9D6C-B1D08FC76AFD}" type="datetime1">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148BF4-20D6-4DD8-AE57-23AE8CBE308C}" type="datetime1">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41777-DB37-4E8F-BA63-212080A32D98}" type="datetime1">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4AE06-6A59-45E0-BD23-6C2DC94D2B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C04A3-C6FE-4682-97EC-F3CB1C360A8C}"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4AE06-6A59-45E0-BD23-6C2DC94D2BC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BDB18DC-7AA5-4A00-A120-5096EFC0F45F}" type="datetime1">
              <a:rPr lang="en-US" smtClean="0"/>
              <a:t>3/10/2020</a:t>
            </a:fld>
            <a:endParaRPr lang="en-US"/>
          </a:p>
        </p:txBody>
      </p:sp>
      <p:sp>
        <p:nvSpPr>
          <p:cNvPr id="9" name="Slide Number Placeholder 8"/>
          <p:cNvSpPr>
            <a:spLocks noGrp="1"/>
          </p:cNvSpPr>
          <p:nvPr>
            <p:ph type="sldNum" sz="quarter" idx="11"/>
          </p:nvPr>
        </p:nvSpPr>
        <p:spPr/>
        <p:txBody>
          <a:bodyPr/>
          <a:lstStyle/>
          <a:p>
            <a:fld id="{B6A4AE06-6A59-45E0-BD23-6C2DC94D2BC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A4AE06-6A59-45E0-BD23-6C2DC94D2BC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955FDA5-771F-4B29-9198-9AB46EFDC864}" type="datetime1">
              <a:rPr lang="en-US" smtClean="0"/>
              <a:t>3/10/2020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spcBef>
          <a:spcPct val="0"/>
        </a:spcBef>
        <a:buNone/>
        <a:defRPr sz="4600" b="1"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eeksforgeeks.org/graph-data-structure-and-algorithms/" TargetMode="External"/><Relationship Id="rId2" Type="http://schemas.openxmlformats.org/officeDocument/2006/relationships/hyperlink" Target="https://www.geeksforgeeks.org/data-structur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customXml/item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wmf"/></Relationships>
</file>

<file path=ppt/slides/_rels/slide6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codility.com/media/train/1-TimeComplexity.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Data Structure The Big Picture</a:t>
            </a:r>
            <a:endParaRPr lang="en-US" b="1" dirty="0"/>
          </a:p>
        </p:txBody>
      </p:sp>
      <p:sp>
        <p:nvSpPr>
          <p:cNvPr id="3" name="Subtitle 2"/>
          <p:cNvSpPr>
            <a:spLocks noGrp="1"/>
          </p:cNvSpPr>
          <p:nvPr>
            <p:ph type="subTitle" idx="1"/>
          </p:nvPr>
        </p:nvSpPr>
        <p:spPr/>
        <p:txBody>
          <a:bodyPr>
            <a:normAutofit/>
          </a:bodyPr>
          <a:lstStyle/>
          <a:p>
            <a:pPr algn="ctr"/>
            <a:r>
              <a:rPr lang="en-US" sz="2800" b="1" dirty="0" smtClean="0"/>
              <a:t>Chapter 1</a:t>
            </a:r>
            <a:endParaRPr lang="en-US" sz="28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a:t>
            </a:fld>
            <a:endParaRPr lang="en-US"/>
          </a:p>
        </p:txBody>
      </p:sp>
    </p:spTree>
    <p:extLst>
      <p:ext uri="{BB962C8B-B14F-4D97-AF65-F5344CB8AC3E}">
        <p14:creationId xmlns:p14="http://schemas.microsoft.com/office/powerpoint/2010/main" val="1191219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Unordered List</a:t>
            </a:r>
            <a:endParaRPr lang="en-US" b="1" dirty="0"/>
          </a:p>
        </p:txBody>
      </p:sp>
      <p:sp>
        <p:nvSpPr>
          <p:cNvPr id="3" name="Content Placeholder 2"/>
          <p:cNvSpPr>
            <a:spLocks noGrp="1"/>
          </p:cNvSpPr>
          <p:nvPr>
            <p:ph idx="1"/>
          </p:nvPr>
        </p:nvSpPr>
        <p:spPr/>
        <p:txBody>
          <a:bodyPr>
            <a:normAutofit/>
          </a:bodyPr>
          <a:lstStyle/>
          <a:p>
            <a:r>
              <a:rPr lang="en-GB" altLang="en-US" sz="2800" b="1" dirty="0" smtClean="0"/>
              <a:t>Example:</a:t>
            </a:r>
            <a:r>
              <a:rPr lang="en-GB" altLang="en-US" sz="2800" dirty="0" smtClean="0"/>
              <a:t> Delete 20 from the following unordered list:</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10</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259181576"/>
              </p:ext>
            </p:extLst>
          </p:nvPr>
        </p:nvGraphicFramePr>
        <p:xfrm>
          <a:off x="755576" y="2708920"/>
          <a:ext cx="7920880" cy="3816424"/>
        </p:xfrm>
        <a:graphic>
          <a:graphicData uri="http://schemas.openxmlformats.org/drawingml/2006/table">
            <a:tbl>
              <a:tblPr firstRow="1" bandRow="1"/>
              <a:tblGrid>
                <a:gridCol w="3960440"/>
                <a:gridCol w="3960440"/>
              </a:tblGrid>
              <a:tr h="3816424">
                <a:tc>
                  <a:txBody>
                    <a:bodyPr/>
                    <a:lstStyle/>
                    <a:p>
                      <a:pPr marL="285750" indent="-285750">
                        <a:buFont typeface="Arial" panose="020B0604020202020204" pitchFamily="34" charset="0"/>
                        <a:buChar char="•"/>
                      </a:pPr>
                      <a:endParaRPr lang="en-US" sz="2400" b="1" dirty="0" smtClean="0"/>
                    </a:p>
                  </a:txBody>
                  <a:tcPr/>
                </a:tc>
                <a:tc>
                  <a:txBody>
                    <a:bodyPr/>
                    <a:lstStyle/>
                    <a:p>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73330286"/>
              </p:ext>
            </p:extLst>
          </p:nvPr>
        </p:nvGraphicFramePr>
        <p:xfrm>
          <a:off x="6372200" y="4077072"/>
          <a:ext cx="1296144" cy="2253848"/>
        </p:xfrm>
        <a:graphic>
          <a:graphicData uri="http://schemas.openxmlformats.org/drawingml/2006/table">
            <a:tbl>
              <a:tblPr firstRow="1" bandRow="1"/>
              <a:tblGrid>
                <a:gridCol w="371872"/>
                <a:gridCol w="924272"/>
              </a:tblGrid>
              <a:tr h="370840">
                <a:tc>
                  <a:txBody>
                    <a:bodyPr/>
                    <a:lstStyle/>
                    <a:p>
                      <a:r>
                        <a:rPr lang="en-US" dirty="0" smtClean="0"/>
                        <a:t>0</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1</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2</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80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648">
                <a:tc>
                  <a:txBody>
                    <a:bodyPr/>
                    <a:lstStyle/>
                    <a:p>
                      <a:r>
                        <a:rPr lang="en-US" dirty="0" smtClean="0"/>
                        <a:t>3</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4</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5</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82669837"/>
              </p:ext>
            </p:extLst>
          </p:nvPr>
        </p:nvGraphicFramePr>
        <p:xfrm>
          <a:off x="6012160" y="3573016"/>
          <a:ext cx="1656184" cy="370840"/>
        </p:xfrm>
        <a:graphic>
          <a:graphicData uri="http://schemas.openxmlformats.org/drawingml/2006/table">
            <a:tbl>
              <a:tblPr firstRow="1" bandRow="1">
                <a:tableStyleId>{5C22544A-7EE6-4342-B048-85BDC9FD1C3A}</a:tableStyleId>
              </a:tblPr>
              <a:tblGrid>
                <a:gridCol w="759084"/>
                <a:gridCol w="897100"/>
              </a:tblGrid>
              <a:tr h="370840">
                <a:tc>
                  <a:txBody>
                    <a:bodyPr/>
                    <a:lstStyle/>
                    <a:p>
                      <a:r>
                        <a:rPr lang="en-US" dirty="0" smtClean="0"/>
                        <a:t>index</a:t>
                      </a:r>
                      <a:endParaRPr lang="en-US" dirty="0"/>
                    </a:p>
                  </a:txBody>
                  <a:tcPr/>
                </a:tc>
                <a:tc>
                  <a:txBody>
                    <a:bodyPr/>
                    <a:lstStyle/>
                    <a:p>
                      <a:r>
                        <a:rPr lang="en-US" dirty="0" smtClean="0"/>
                        <a:t>data</a:t>
                      </a:r>
                      <a:endParaRPr lang="en-US"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558" y="3501007"/>
            <a:ext cx="2017330" cy="297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563888" y="4077072"/>
            <a:ext cx="2160240" cy="773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1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Ordered List</a:t>
            </a:r>
            <a:endParaRPr lang="en-US" dirty="0"/>
          </a:p>
        </p:txBody>
      </p:sp>
      <p:sp>
        <p:nvSpPr>
          <p:cNvPr id="3" name="Content Placeholder 2"/>
          <p:cNvSpPr>
            <a:spLocks noGrp="1"/>
          </p:cNvSpPr>
          <p:nvPr>
            <p:ph idx="1"/>
          </p:nvPr>
        </p:nvSpPr>
        <p:spPr/>
        <p:txBody>
          <a:bodyPr/>
          <a:lstStyle/>
          <a:p>
            <a:r>
              <a:rPr lang="en-GB" altLang="en-US" sz="2800" dirty="0" smtClean="0"/>
              <a:t>Is a linear collection of </a:t>
            </a:r>
            <a:r>
              <a:rPr lang="en-GB" altLang="en-US" sz="2800" b="1" dirty="0" smtClean="0"/>
              <a:t>sorted</a:t>
            </a:r>
            <a:r>
              <a:rPr lang="en-GB" altLang="en-US" sz="2800" dirty="0" smtClean="0"/>
              <a:t> (from smallest to largest or from largest to smallest )in which entries may be added, removed, and searched for with only one restriction is that the elements should remains sorted.</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11</a:t>
            </a:fld>
            <a:endParaRPr lang="en-US"/>
          </a:p>
        </p:txBody>
      </p:sp>
    </p:spTree>
    <p:extLst>
      <p:ext uri="{BB962C8B-B14F-4D97-AF65-F5344CB8AC3E}">
        <p14:creationId xmlns:p14="http://schemas.microsoft.com/office/powerpoint/2010/main" val="3158070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Ordered List</a:t>
            </a:r>
            <a:endParaRPr lang="en-US" b="1" dirty="0"/>
          </a:p>
        </p:txBody>
      </p:sp>
      <p:sp>
        <p:nvSpPr>
          <p:cNvPr id="3" name="Content Placeholder 2"/>
          <p:cNvSpPr>
            <a:spLocks noGrp="1"/>
          </p:cNvSpPr>
          <p:nvPr>
            <p:ph idx="1"/>
          </p:nvPr>
        </p:nvSpPr>
        <p:spPr/>
        <p:txBody>
          <a:bodyPr/>
          <a:lstStyle/>
          <a:p>
            <a:pPr marL="285750" indent="-285750"/>
            <a:r>
              <a:rPr lang="en-US" sz="2800" b="1" dirty="0" smtClean="0"/>
              <a:t>Example:</a:t>
            </a:r>
            <a:r>
              <a:rPr lang="en-US" sz="2800" dirty="0" smtClean="0"/>
              <a:t> </a:t>
            </a:r>
            <a:r>
              <a:rPr lang="en-US" sz="2800" dirty="0"/>
              <a:t>insert the following elements in the following order in ordered list:</a:t>
            </a:r>
          </a:p>
          <a:p>
            <a:pPr lvl="1">
              <a:buFont typeface="Arial" panose="020B0604020202020204" pitchFamily="34" charset="0"/>
              <a:buChar char="•"/>
            </a:pPr>
            <a:r>
              <a:rPr lang="en-US" sz="2400" b="1" dirty="0" smtClean="0"/>
              <a:t>50</a:t>
            </a:r>
          </a:p>
          <a:p>
            <a:pPr lvl="1">
              <a:buFont typeface="Arial" panose="020B0604020202020204" pitchFamily="34" charset="0"/>
              <a:buChar char="•"/>
            </a:pPr>
            <a:r>
              <a:rPr lang="en-US" sz="2400" b="1" dirty="0" smtClean="0"/>
              <a:t>20</a:t>
            </a:r>
          </a:p>
          <a:p>
            <a:pPr lvl="1">
              <a:buFont typeface="Arial" panose="020B0604020202020204" pitchFamily="34" charset="0"/>
              <a:buChar char="•"/>
            </a:pPr>
            <a:r>
              <a:rPr lang="en-US" sz="2400" b="1" dirty="0" smtClean="0"/>
              <a:t>40</a:t>
            </a:r>
          </a:p>
          <a:p>
            <a:pPr lvl="1">
              <a:buFont typeface="Arial" panose="020B0604020202020204" pitchFamily="34" charset="0"/>
              <a:buChar char="•"/>
            </a:pPr>
            <a:r>
              <a:rPr lang="en-US" sz="2400" b="1" dirty="0" smtClean="0"/>
              <a:t>80</a:t>
            </a:r>
          </a:p>
          <a:p>
            <a:pPr lvl="1">
              <a:buFont typeface="Arial" panose="020B0604020202020204" pitchFamily="34" charset="0"/>
              <a:buChar char="•"/>
            </a:pPr>
            <a:r>
              <a:rPr lang="en-US" sz="2400" b="1" dirty="0" smtClean="0"/>
              <a:t>60</a:t>
            </a:r>
          </a:p>
          <a:p>
            <a:pPr marL="0" indent="0">
              <a:buNone/>
            </a:pPr>
            <a:endParaRPr lang="en-GB" alt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20288"/>
            <a:ext cx="2448272" cy="336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051720" y="3901864"/>
            <a:ext cx="4176464" cy="463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1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Ordered List</a:t>
            </a:r>
            <a:endParaRPr lang="en-US" dirty="0"/>
          </a:p>
        </p:txBody>
      </p:sp>
      <p:sp>
        <p:nvSpPr>
          <p:cNvPr id="3" name="Content Placeholder 2"/>
          <p:cNvSpPr>
            <a:spLocks noGrp="1"/>
          </p:cNvSpPr>
          <p:nvPr>
            <p:ph idx="1"/>
          </p:nvPr>
        </p:nvSpPr>
        <p:spPr>
          <a:xfrm>
            <a:off x="457200" y="1340768"/>
            <a:ext cx="8229600" cy="4785395"/>
          </a:xfrm>
        </p:spPr>
        <p:txBody>
          <a:bodyPr/>
          <a:lstStyle/>
          <a:p>
            <a:r>
              <a:rPr lang="en-GB" altLang="en-US" sz="2800" b="1" dirty="0" smtClean="0"/>
              <a:t>Example:</a:t>
            </a:r>
            <a:r>
              <a:rPr lang="en-GB" altLang="en-US" sz="2800" dirty="0" smtClean="0"/>
              <a:t> Delete 50 from the following Ordered list:</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858" y="2348880"/>
            <a:ext cx="274670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2448272" cy="336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203848" y="3501008"/>
            <a:ext cx="3168352" cy="529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 1</a:t>
            </a:r>
            <a:endParaRPr lang="en-US"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lphaUcPeriod"/>
            </a:pPr>
            <a:r>
              <a:rPr lang="en-US" sz="2800" dirty="0" smtClean="0"/>
              <a:t>Insert </a:t>
            </a:r>
            <a:r>
              <a:rPr lang="en-US" sz="2800" dirty="0"/>
              <a:t>the following elements in the following order in unordered list</a:t>
            </a:r>
            <a:r>
              <a:rPr lang="en-US" sz="2800" b="1" dirty="0" smtClean="0"/>
              <a:t>:</a:t>
            </a:r>
          </a:p>
          <a:p>
            <a:pPr lvl="1"/>
            <a:r>
              <a:rPr lang="en-US" sz="2800" b="1" dirty="0" smtClean="0"/>
              <a:t>70</a:t>
            </a:r>
          </a:p>
          <a:p>
            <a:pPr lvl="1"/>
            <a:r>
              <a:rPr lang="en-US" sz="2800" b="1" dirty="0" smtClean="0"/>
              <a:t>110</a:t>
            </a:r>
          </a:p>
          <a:p>
            <a:pPr lvl="1"/>
            <a:r>
              <a:rPr lang="en-US" sz="2800" b="1" dirty="0" smtClean="0"/>
              <a:t>30</a:t>
            </a:r>
          </a:p>
          <a:p>
            <a:pPr lvl="1"/>
            <a:r>
              <a:rPr lang="en-US" sz="2800" b="1" dirty="0" smtClean="0"/>
              <a:t>55</a:t>
            </a:r>
          </a:p>
          <a:p>
            <a:pPr lvl="1"/>
            <a:r>
              <a:rPr lang="en-US" sz="2800" b="1" dirty="0" smtClean="0"/>
              <a:t>46</a:t>
            </a:r>
          </a:p>
          <a:p>
            <a:pPr marL="514350" indent="-514350">
              <a:buFont typeface="+mj-lt"/>
              <a:buAutoNum type="alphaUcPeriod"/>
            </a:pPr>
            <a:endParaRPr lang="en-GB" altLang="en-US" sz="2800" dirty="0" smtClean="0"/>
          </a:p>
          <a:p>
            <a:pPr marL="514350" indent="-514350">
              <a:buFont typeface="+mj-lt"/>
              <a:buAutoNum type="alphaUcPeriod"/>
            </a:pPr>
            <a:r>
              <a:rPr lang="en-GB" altLang="en-US" sz="2800" dirty="0" smtClean="0"/>
              <a:t>Delete 110 from the result unordered list in part A.</a:t>
            </a:r>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14</a:t>
            </a:fld>
            <a:endParaRPr lang="en-US"/>
          </a:p>
        </p:txBody>
      </p:sp>
    </p:spTree>
    <p:extLst>
      <p:ext uri="{BB962C8B-B14F-4D97-AF65-F5344CB8AC3E}">
        <p14:creationId xmlns:p14="http://schemas.microsoft.com/office/powerpoint/2010/main" val="273104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 2</a:t>
            </a:r>
            <a:endParaRPr lang="en-US"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lphaUcPeriod"/>
            </a:pPr>
            <a:r>
              <a:rPr lang="en-US" sz="2800" dirty="0" smtClean="0"/>
              <a:t>Insert </a:t>
            </a:r>
            <a:r>
              <a:rPr lang="en-US" sz="2800" dirty="0"/>
              <a:t>the following elements in the following order in </a:t>
            </a:r>
            <a:r>
              <a:rPr lang="en-US" sz="2800" dirty="0" smtClean="0"/>
              <a:t>ordered </a:t>
            </a:r>
            <a:r>
              <a:rPr lang="en-US" sz="2800" dirty="0"/>
              <a:t>list</a:t>
            </a:r>
            <a:r>
              <a:rPr lang="en-US" sz="2800" b="1" dirty="0" smtClean="0"/>
              <a:t>:</a:t>
            </a:r>
          </a:p>
          <a:p>
            <a:pPr lvl="1"/>
            <a:r>
              <a:rPr lang="en-US" sz="2800" b="1" dirty="0" smtClean="0"/>
              <a:t>70</a:t>
            </a:r>
          </a:p>
          <a:p>
            <a:pPr lvl="1"/>
            <a:r>
              <a:rPr lang="en-US" sz="2800" b="1" dirty="0" smtClean="0"/>
              <a:t>110</a:t>
            </a:r>
          </a:p>
          <a:p>
            <a:pPr lvl="1"/>
            <a:r>
              <a:rPr lang="en-US" sz="2800" b="1" dirty="0" smtClean="0"/>
              <a:t>30</a:t>
            </a:r>
          </a:p>
          <a:p>
            <a:pPr lvl="1"/>
            <a:r>
              <a:rPr lang="en-US" sz="2800" b="1" dirty="0" smtClean="0"/>
              <a:t>55</a:t>
            </a:r>
          </a:p>
          <a:p>
            <a:pPr lvl="1"/>
            <a:r>
              <a:rPr lang="en-US" sz="2800" b="1" dirty="0" smtClean="0"/>
              <a:t>46</a:t>
            </a:r>
          </a:p>
          <a:p>
            <a:pPr marL="514350" indent="-514350">
              <a:buFont typeface="+mj-lt"/>
              <a:buAutoNum type="alphaUcPeriod"/>
            </a:pPr>
            <a:endParaRPr lang="en-GB" altLang="en-US" sz="2800" dirty="0" smtClean="0"/>
          </a:p>
          <a:p>
            <a:pPr marL="514350" indent="-514350">
              <a:buFont typeface="+mj-lt"/>
              <a:buAutoNum type="alphaUcPeriod"/>
            </a:pPr>
            <a:r>
              <a:rPr lang="en-GB" altLang="en-US" sz="2800" dirty="0" smtClean="0"/>
              <a:t>Delete 110 from the result ordered list in part A.</a:t>
            </a:r>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15</a:t>
            </a:fld>
            <a:endParaRPr lang="en-US"/>
          </a:p>
        </p:txBody>
      </p:sp>
    </p:spTree>
    <p:extLst>
      <p:ext uri="{BB962C8B-B14F-4D97-AF65-F5344CB8AC3E}">
        <p14:creationId xmlns:p14="http://schemas.microsoft.com/office/powerpoint/2010/main" val="3153831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Queue</a:t>
            </a:r>
            <a:endParaRPr lang="en-US" b="1"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GB" altLang="en-US" sz="2800" dirty="0" smtClean="0"/>
              <a:t>Is a linear collection in which entries may only be removed in the same order in which they are added.</a:t>
            </a:r>
          </a:p>
          <a:p>
            <a:pPr marL="742950" lvl="2" indent="-342900"/>
            <a:r>
              <a:rPr lang="en-GB" altLang="en-US" sz="2400" dirty="0" smtClean="0"/>
              <a:t>First in First out (FIFO) data structure.</a:t>
            </a:r>
          </a:p>
          <a:p>
            <a:pPr marL="742950" lvl="2" indent="-342900"/>
            <a:r>
              <a:rPr lang="en-GB" altLang="en-US" sz="2400" b="1" dirty="0" smtClean="0"/>
              <a:t>Example:</a:t>
            </a:r>
            <a:r>
              <a:rPr lang="en-GB" altLang="en-US" sz="2400" dirty="0" smtClean="0"/>
              <a:t> </a:t>
            </a:r>
            <a:r>
              <a:rPr lang="en-US" sz="2400" dirty="0" smtClean="0"/>
              <a:t>insert the following elements in the following order in Queue:</a:t>
            </a:r>
          </a:p>
          <a:p>
            <a:pPr lvl="2"/>
            <a:r>
              <a:rPr lang="en-US" sz="2000" b="1" dirty="0" smtClean="0"/>
              <a:t>50</a:t>
            </a:r>
          </a:p>
          <a:p>
            <a:pPr lvl="2"/>
            <a:r>
              <a:rPr lang="en-US" sz="2000" b="1" dirty="0" smtClean="0"/>
              <a:t>20</a:t>
            </a:r>
          </a:p>
          <a:p>
            <a:pPr lvl="2"/>
            <a:r>
              <a:rPr lang="en-US" sz="2000" b="1" dirty="0" smtClean="0"/>
              <a:t>40</a:t>
            </a:r>
          </a:p>
          <a:p>
            <a:pPr lvl="2"/>
            <a:r>
              <a:rPr lang="en-US" sz="2000" b="1" dirty="0" smtClean="0"/>
              <a:t>80</a:t>
            </a:r>
          </a:p>
          <a:p>
            <a:pPr lvl="2"/>
            <a:r>
              <a:rPr lang="en-US" sz="2000" b="1" dirty="0" smtClean="0"/>
              <a:t>60</a:t>
            </a:r>
          </a:p>
          <a:p>
            <a:pPr marL="1200150" lvl="3" indent="-342900"/>
            <a:endParaRPr lang="en-GB" altLang="en-US" dirty="0" smtClean="0"/>
          </a:p>
          <a:p>
            <a:pPr marL="742950" lvl="2" indent="-342900"/>
            <a:endParaRPr lang="en-GB" altLang="en-US"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63052478"/>
              </p:ext>
            </p:extLst>
          </p:nvPr>
        </p:nvGraphicFramePr>
        <p:xfrm>
          <a:off x="4860032" y="4581128"/>
          <a:ext cx="3888432" cy="741680"/>
        </p:xfrm>
        <a:graphic>
          <a:graphicData uri="http://schemas.openxmlformats.org/drawingml/2006/table">
            <a:tbl>
              <a:tblPr firstRow="1" bandRow="1"/>
              <a:tblGrid>
                <a:gridCol w="870857"/>
                <a:gridCol w="569303"/>
                <a:gridCol w="504056"/>
                <a:gridCol w="504056"/>
                <a:gridCol w="504056"/>
                <a:gridCol w="504056"/>
                <a:gridCol w="432048"/>
              </a:tblGrid>
              <a:tr h="370840">
                <a:tc>
                  <a:txBody>
                    <a:bodyPr/>
                    <a:lstStyle/>
                    <a:p>
                      <a:r>
                        <a:rPr lang="en-US" b="1" dirty="0" smtClean="0"/>
                        <a:t>index</a:t>
                      </a:r>
                      <a:endParaRPr lang="en-US"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0</a:t>
                      </a:r>
                      <a:endParaRPr lang="en-US"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1</a:t>
                      </a:r>
                      <a:endParaRPr lang="en-US"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2</a:t>
                      </a:r>
                      <a:endParaRPr lang="en-US"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3</a:t>
                      </a:r>
                      <a:endParaRPr lang="en-US"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4</a:t>
                      </a:r>
                      <a:endParaRPr lang="en-US"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5</a:t>
                      </a:r>
                      <a:endParaRPr lang="en-US" b="1" dirty="0"/>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b="1" dirty="0" smtClean="0"/>
                        <a:t>data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50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20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40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80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60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ight Arrow 6"/>
          <p:cNvSpPr/>
          <p:nvPr/>
        </p:nvSpPr>
        <p:spPr>
          <a:xfrm>
            <a:off x="2195736" y="4797152"/>
            <a:ext cx="21602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08104" y="5793154"/>
            <a:ext cx="936104" cy="369332"/>
          </a:xfrm>
          <a:prstGeom prst="rect">
            <a:avLst/>
          </a:prstGeom>
          <a:noFill/>
        </p:spPr>
        <p:txBody>
          <a:bodyPr wrap="square" rtlCol="0">
            <a:spAutoFit/>
          </a:bodyPr>
          <a:lstStyle/>
          <a:p>
            <a:r>
              <a:rPr lang="en-US" b="1" dirty="0" smtClean="0"/>
              <a:t>Front=0</a:t>
            </a:r>
            <a:endParaRPr lang="en-US" b="1" dirty="0"/>
          </a:p>
        </p:txBody>
      </p:sp>
      <p:sp>
        <p:nvSpPr>
          <p:cNvPr id="9" name="TextBox 8"/>
          <p:cNvSpPr txBox="1"/>
          <p:nvPr/>
        </p:nvSpPr>
        <p:spPr>
          <a:xfrm>
            <a:off x="7596336" y="5814158"/>
            <a:ext cx="864096" cy="369332"/>
          </a:xfrm>
          <a:prstGeom prst="rect">
            <a:avLst/>
          </a:prstGeom>
          <a:noFill/>
        </p:spPr>
        <p:txBody>
          <a:bodyPr wrap="square" rtlCol="0">
            <a:spAutoFit/>
          </a:bodyPr>
          <a:lstStyle/>
          <a:p>
            <a:r>
              <a:rPr lang="en-US" b="1" dirty="0" smtClean="0"/>
              <a:t>Rear=4</a:t>
            </a:r>
            <a:endParaRPr lang="en-US" b="1" dirty="0"/>
          </a:p>
        </p:txBody>
      </p:sp>
      <p:sp>
        <p:nvSpPr>
          <p:cNvPr id="10" name="Up Arrow 9"/>
          <p:cNvSpPr/>
          <p:nvPr/>
        </p:nvSpPr>
        <p:spPr>
          <a:xfrm>
            <a:off x="5868144" y="5373216"/>
            <a:ext cx="144016" cy="440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7938070" y="5373216"/>
            <a:ext cx="144016" cy="440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89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Queue</a:t>
            </a:r>
            <a:endParaRPr lang="en-US" dirty="0"/>
          </a:p>
        </p:txBody>
      </p:sp>
      <p:sp>
        <p:nvSpPr>
          <p:cNvPr id="3" name="Content Placeholder 2"/>
          <p:cNvSpPr>
            <a:spLocks noGrp="1"/>
          </p:cNvSpPr>
          <p:nvPr>
            <p:ph idx="1"/>
          </p:nvPr>
        </p:nvSpPr>
        <p:spPr/>
        <p:txBody>
          <a:bodyPr/>
          <a:lstStyle/>
          <a:p>
            <a:pPr marL="342900" lvl="2" indent="-342900"/>
            <a:r>
              <a:rPr lang="en-GB" altLang="en-US" sz="2800" b="1" dirty="0" smtClean="0"/>
              <a:t>Example:</a:t>
            </a:r>
            <a:r>
              <a:rPr lang="en-GB" altLang="en-US" sz="2800" dirty="0" smtClean="0"/>
              <a:t> </a:t>
            </a:r>
            <a:r>
              <a:rPr lang="en-US" sz="2800" dirty="0" smtClean="0"/>
              <a:t>Remove all the element from the following Queue:</a:t>
            </a:r>
          </a:p>
          <a:p>
            <a:pPr marL="342900" lvl="2" indent="-342900"/>
            <a:endParaRPr lang="en-US" sz="2800" dirty="0"/>
          </a:p>
          <a:p>
            <a:pPr marL="342900" lvl="2" indent="-342900"/>
            <a:endParaRPr lang="en-US" sz="2800" dirty="0" smtClean="0"/>
          </a:p>
          <a:p>
            <a:pPr marL="800100" lvl="3" indent="-342900"/>
            <a:r>
              <a:rPr lang="en-US" sz="2000" dirty="0" smtClean="0"/>
              <a:t>First element should be removed is 50 </a:t>
            </a:r>
            <a:r>
              <a:rPr lang="en-US" sz="2000" dirty="0" smtClean="0">
                <a:sym typeface="Wingdings" panose="05000000000000000000" pitchFamily="2" charset="2"/>
              </a:rPr>
              <a:t> front = 1.</a:t>
            </a:r>
            <a:endParaRPr lang="en-US" sz="2000" dirty="0" smtClean="0"/>
          </a:p>
          <a:p>
            <a:pPr marL="800100" lvl="3" indent="-342900"/>
            <a:r>
              <a:rPr lang="en-US" sz="2000" dirty="0" smtClean="0"/>
              <a:t>Second element should be removed is 20 </a:t>
            </a:r>
            <a:r>
              <a:rPr lang="en-US" sz="2000" dirty="0" smtClean="0">
                <a:sym typeface="Wingdings" panose="05000000000000000000" pitchFamily="2" charset="2"/>
              </a:rPr>
              <a:t> front = 2.</a:t>
            </a:r>
            <a:endParaRPr lang="en-US" sz="2000" dirty="0" smtClean="0"/>
          </a:p>
          <a:p>
            <a:pPr marL="800100" lvl="3" indent="-342900"/>
            <a:r>
              <a:rPr lang="en-US" sz="2000" dirty="0" smtClean="0"/>
              <a:t>There'd element should be removed is 40</a:t>
            </a:r>
            <a:r>
              <a:rPr lang="en-US" sz="2000" dirty="0"/>
              <a:t> </a:t>
            </a:r>
            <a:r>
              <a:rPr lang="en-US" sz="2000" dirty="0" smtClean="0">
                <a:sym typeface="Wingdings" panose="05000000000000000000" pitchFamily="2" charset="2"/>
              </a:rPr>
              <a:t> front = 3.</a:t>
            </a:r>
            <a:endParaRPr lang="en-US" sz="2000" dirty="0" smtClean="0"/>
          </a:p>
          <a:p>
            <a:pPr marL="800100" lvl="3" indent="-342900"/>
            <a:r>
              <a:rPr lang="en-US" sz="2000" dirty="0" smtClean="0"/>
              <a:t>……….</a:t>
            </a:r>
          </a:p>
          <a:p>
            <a:pPr marL="800100" lvl="3" indent="-342900"/>
            <a:r>
              <a:rPr lang="en-US" sz="2000" dirty="0" smtClean="0"/>
              <a:t>Final element should be removed is 60.</a:t>
            </a:r>
            <a:endParaRPr lang="en-US"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32006079"/>
              </p:ext>
            </p:extLst>
          </p:nvPr>
        </p:nvGraphicFramePr>
        <p:xfrm>
          <a:off x="2339752" y="2564904"/>
          <a:ext cx="3888432" cy="741680"/>
        </p:xfrm>
        <a:graphic>
          <a:graphicData uri="http://schemas.openxmlformats.org/drawingml/2006/table">
            <a:tbl>
              <a:tblPr firstRow="1" bandRow="1"/>
              <a:tblGrid>
                <a:gridCol w="870857"/>
                <a:gridCol w="569303"/>
                <a:gridCol w="504056"/>
                <a:gridCol w="504056"/>
                <a:gridCol w="504056"/>
                <a:gridCol w="504056"/>
                <a:gridCol w="432048"/>
              </a:tblGrid>
              <a:tr h="370840">
                <a:tc>
                  <a:txBody>
                    <a:bodyPr/>
                    <a:lstStyle/>
                    <a:p>
                      <a:r>
                        <a:rPr lang="en-US" b="1" dirty="0" smtClean="0"/>
                        <a:t>index</a:t>
                      </a:r>
                      <a:endParaRPr lang="en-US" b="1" dirty="0"/>
                    </a:p>
                  </a:txBody>
                  <a:tcPr/>
                </a:tc>
                <a:tc>
                  <a:txBody>
                    <a:bodyPr/>
                    <a:lstStyle/>
                    <a:p>
                      <a:r>
                        <a:rPr lang="en-US" b="1" dirty="0" smtClean="0"/>
                        <a:t>0</a:t>
                      </a:r>
                      <a:endParaRPr lang="en-US" b="1" dirty="0"/>
                    </a:p>
                  </a:txBody>
                  <a:tcPr/>
                </a:tc>
                <a:tc>
                  <a:txBody>
                    <a:bodyPr/>
                    <a:lstStyle/>
                    <a:p>
                      <a:r>
                        <a:rPr lang="en-US" b="1" dirty="0" smtClean="0"/>
                        <a:t>1</a:t>
                      </a:r>
                      <a:endParaRPr lang="en-US" b="1" dirty="0"/>
                    </a:p>
                  </a:txBody>
                  <a:tcPr/>
                </a:tc>
                <a:tc>
                  <a:txBody>
                    <a:bodyPr/>
                    <a:lstStyle/>
                    <a:p>
                      <a:r>
                        <a:rPr lang="en-US" b="1" dirty="0" smtClean="0"/>
                        <a:t>2</a:t>
                      </a:r>
                      <a:endParaRPr lang="en-US" b="1" dirty="0"/>
                    </a:p>
                  </a:txBody>
                  <a:tcPr/>
                </a:tc>
                <a:tc>
                  <a:txBody>
                    <a:bodyPr/>
                    <a:lstStyle/>
                    <a:p>
                      <a:r>
                        <a:rPr lang="en-US" b="1" dirty="0" smtClean="0"/>
                        <a:t>3</a:t>
                      </a:r>
                      <a:endParaRPr lang="en-US" b="1" dirty="0"/>
                    </a:p>
                  </a:txBody>
                  <a:tcPr/>
                </a:tc>
                <a:tc>
                  <a:txBody>
                    <a:bodyPr/>
                    <a:lstStyle/>
                    <a:p>
                      <a:r>
                        <a:rPr lang="en-US" b="1" dirty="0" smtClean="0"/>
                        <a:t>4</a:t>
                      </a:r>
                      <a:endParaRPr lang="en-US" b="1" dirty="0"/>
                    </a:p>
                  </a:txBody>
                  <a:tcPr/>
                </a:tc>
                <a:tc>
                  <a:txBody>
                    <a:bodyPr/>
                    <a:lstStyle/>
                    <a:p>
                      <a:r>
                        <a:rPr lang="en-US" b="1" dirty="0" smtClean="0"/>
                        <a:t>5</a:t>
                      </a:r>
                      <a:endParaRPr lang="en-US" b="1" dirty="0"/>
                    </a:p>
                  </a:txBody>
                  <a:tcPr/>
                </a:tc>
              </a:tr>
              <a:tr h="370840">
                <a:tc>
                  <a:txBody>
                    <a:bodyPr/>
                    <a:lstStyle/>
                    <a:p>
                      <a:r>
                        <a:rPr lang="en-US" b="1" dirty="0" smtClean="0"/>
                        <a:t>data</a:t>
                      </a:r>
                      <a:endParaRPr lang="en-US" b="1" dirty="0"/>
                    </a:p>
                  </a:txBody>
                  <a:tcPr/>
                </a:tc>
                <a:tc>
                  <a:txBody>
                    <a:bodyPr/>
                    <a:lstStyle/>
                    <a:p>
                      <a:r>
                        <a:rPr lang="en-US" b="1" dirty="0" smtClean="0"/>
                        <a:t>50</a:t>
                      </a:r>
                      <a:endParaRPr lang="en-US" b="1" dirty="0"/>
                    </a:p>
                  </a:txBody>
                  <a:tcPr/>
                </a:tc>
                <a:tc>
                  <a:txBody>
                    <a:bodyPr/>
                    <a:lstStyle/>
                    <a:p>
                      <a:r>
                        <a:rPr lang="en-US" b="1" dirty="0" smtClean="0"/>
                        <a:t>20</a:t>
                      </a:r>
                      <a:endParaRPr lang="en-US" b="1" dirty="0"/>
                    </a:p>
                  </a:txBody>
                  <a:tcPr/>
                </a:tc>
                <a:tc>
                  <a:txBody>
                    <a:bodyPr/>
                    <a:lstStyle/>
                    <a:p>
                      <a:r>
                        <a:rPr lang="en-US" b="1" dirty="0" smtClean="0"/>
                        <a:t>40</a:t>
                      </a:r>
                      <a:endParaRPr lang="en-US" b="1" dirty="0"/>
                    </a:p>
                  </a:txBody>
                  <a:tcPr/>
                </a:tc>
                <a:tc>
                  <a:txBody>
                    <a:bodyPr/>
                    <a:lstStyle/>
                    <a:p>
                      <a:r>
                        <a:rPr lang="en-US" b="1" dirty="0" smtClean="0"/>
                        <a:t>80</a:t>
                      </a:r>
                      <a:endParaRPr lang="en-US" b="1" dirty="0"/>
                    </a:p>
                  </a:txBody>
                  <a:tcPr/>
                </a:tc>
                <a:tc>
                  <a:txBody>
                    <a:bodyPr/>
                    <a:lstStyle/>
                    <a:p>
                      <a:r>
                        <a:rPr lang="en-US" b="1" dirty="0" smtClean="0"/>
                        <a:t>60</a:t>
                      </a:r>
                      <a:endParaRPr lang="en-US" b="1" dirty="0"/>
                    </a:p>
                  </a:txBody>
                  <a:tcPr/>
                </a:tc>
                <a:tc>
                  <a:txBody>
                    <a:bodyPr/>
                    <a:lstStyle/>
                    <a:p>
                      <a:endParaRPr lang="en-US" b="1" dirty="0"/>
                    </a:p>
                  </a:txBody>
                  <a:tcPr/>
                </a:tc>
              </a:tr>
            </a:tbl>
          </a:graphicData>
        </a:graphic>
      </p:graphicFrame>
    </p:spTree>
    <p:extLst>
      <p:ext uri="{BB962C8B-B14F-4D97-AF65-F5344CB8AC3E}">
        <p14:creationId xmlns:p14="http://schemas.microsoft.com/office/powerpoint/2010/main" val="37215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Stack</a:t>
            </a:r>
            <a:endParaRPr lang="en-US" b="1"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GB" altLang="en-US" sz="2800" dirty="0" smtClean="0"/>
              <a:t>Is a linear collection in which entries may only be removed in the reverse order in which they are added.</a:t>
            </a:r>
          </a:p>
          <a:p>
            <a:pPr marL="742950" lvl="2" indent="-342900"/>
            <a:r>
              <a:rPr lang="en-GB" altLang="en-US" sz="2400" dirty="0" smtClean="0"/>
              <a:t>First in Last out (FILO) data structure.</a:t>
            </a:r>
          </a:p>
          <a:p>
            <a:pPr marL="742950" lvl="2" indent="-342900"/>
            <a:r>
              <a:rPr lang="en-GB" altLang="en-US" sz="2400" b="1" dirty="0" smtClean="0"/>
              <a:t>Example:</a:t>
            </a:r>
            <a:r>
              <a:rPr lang="en-GB" altLang="en-US" sz="2400" dirty="0" smtClean="0"/>
              <a:t> </a:t>
            </a:r>
            <a:r>
              <a:rPr lang="en-US" sz="2400" dirty="0" smtClean="0"/>
              <a:t>insert the following elements in the following order in Stack.</a:t>
            </a:r>
          </a:p>
          <a:p>
            <a:pPr lvl="2"/>
            <a:r>
              <a:rPr lang="en-US" sz="2000" b="1" dirty="0" smtClean="0"/>
              <a:t>50</a:t>
            </a:r>
          </a:p>
          <a:p>
            <a:pPr lvl="2"/>
            <a:r>
              <a:rPr lang="en-US" sz="2000" b="1" dirty="0" smtClean="0"/>
              <a:t>20</a:t>
            </a:r>
          </a:p>
          <a:p>
            <a:pPr lvl="2"/>
            <a:r>
              <a:rPr lang="en-US" sz="2000" b="1" dirty="0" smtClean="0"/>
              <a:t>40</a:t>
            </a:r>
          </a:p>
          <a:p>
            <a:pPr lvl="2"/>
            <a:r>
              <a:rPr lang="en-US" sz="2000" b="1" dirty="0" smtClean="0"/>
              <a:t>80</a:t>
            </a:r>
          </a:p>
          <a:p>
            <a:pPr lvl="2"/>
            <a:r>
              <a:rPr lang="en-US" sz="2000" b="1" dirty="0" smtClean="0"/>
              <a:t>60</a:t>
            </a:r>
          </a:p>
          <a:p>
            <a:pPr marL="1200150" lvl="3" indent="-342900"/>
            <a:endParaRPr lang="en-GB" altLang="en-US" dirty="0" smtClean="0"/>
          </a:p>
          <a:p>
            <a:pPr marL="742950" lvl="2" indent="-342900"/>
            <a:endParaRPr lang="en-GB" altLang="en-US"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18</a:t>
            </a:fld>
            <a:endParaRPr lang="en-US"/>
          </a:p>
        </p:txBody>
      </p:sp>
      <p:sp>
        <p:nvSpPr>
          <p:cNvPr id="7" name="Right Arrow 6"/>
          <p:cNvSpPr/>
          <p:nvPr/>
        </p:nvSpPr>
        <p:spPr>
          <a:xfrm>
            <a:off x="2195736" y="4797152"/>
            <a:ext cx="43204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047746618"/>
              </p:ext>
            </p:extLst>
          </p:nvPr>
        </p:nvGraphicFramePr>
        <p:xfrm>
          <a:off x="6516216" y="3933056"/>
          <a:ext cx="1368152" cy="2560320"/>
        </p:xfrm>
        <a:graphic>
          <a:graphicData uri="http://schemas.openxmlformats.org/drawingml/2006/table">
            <a:tbl>
              <a:tblPr firstRow="1" bandRow="1"/>
              <a:tblGrid>
                <a:gridCol w="697300"/>
                <a:gridCol w="670852"/>
              </a:tblGrid>
              <a:tr h="284609">
                <a:tc>
                  <a:txBody>
                    <a:bodyPr/>
                    <a:lstStyle/>
                    <a:p>
                      <a:pPr algn="r"/>
                      <a:r>
                        <a:rPr lang="en-US" dirty="0" smtClean="0"/>
                        <a:t>5</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r>
              <a:tr h="284609">
                <a:tc>
                  <a:txBody>
                    <a:bodyPr/>
                    <a:lstStyle/>
                    <a:p>
                      <a:pPr algn="r"/>
                      <a:r>
                        <a:rPr lang="en-US" dirty="0" smtClean="0"/>
                        <a:t>4</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t>60</a:t>
                      </a:r>
                      <a:endParaRPr lang="en-US" b="1" dirty="0"/>
                    </a:p>
                  </a:txBody>
                  <a:tcPr>
                    <a:lnL w="12700" cap="flat" cmpd="sng" algn="ctr">
                      <a:solidFill>
                        <a:schemeClr val="tx1"/>
                      </a:solidFill>
                      <a:prstDash val="solid"/>
                      <a:round/>
                      <a:headEnd type="none" w="med" len="med"/>
                      <a:tailEnd type="none" w="med" len="med"/>
                    </a:lnL>
                  </a:tcPr>
                </a:tc>
              </a:tr>
              <a:tr h="284609">
                <a:tc>
                  <a:txBody>
                    <a:bodyPr/>
                    <a:lstStyle/>
                    <a:p>
                      <a:pPr algn="r"/>
                      <a:r>
                        <a:rPr lang="en-US" dirty="0" smtClean="0"/>
                        <a:t>3</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t>80</a:t>
                      </a:r>
                      <a:endParaRPr lang="en-US" b="1" dirty="0"/>
                    </a:p>
                  </a:txBody>
                  <a:tcPr>
                    <a:lnL w="12700" cap="flat" cmpd="sng" algn="ctr">
                      <a:solidFill>
                        <a:schemeClr val="tx1"/>
                      </a:solidFill>
                      <a:prstDash val="solid"/>
                      <a:round/>
                      <a:headEnd type="none" w="med" len="med"/>
                      <a:tailEnd type="none" w="med" len="med"/>
                    </a:lnL>
                  </a:tcPr>
                </a:tc>
              </a:tr>
              <a:tr h="284609">
                <a:tc>
                  <a:txBody>
                    <a:bodyPr/>
                    <a:lstStyle/>
                    <a:p>
                      <a:pPr algn="r"/>
                      <a:r>
                        <a:rPr lang="en-US" dirty="0" smtClean="0"/>
                        <a:t>2</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t>40</a:t>
                      </a:r>
                      <a:endParaRPr lang="en-US" b="1" dirty="0"/>
                    </a:p>
                  </a:txBody>
                  <a:tcPr>
                    <a:lnL w="12700" cap="flat" cmpd="sng" algn="ctr">
                      <a:solidFill>
                        <a:schemeClr val="tx1"/>
                      </a:solidFill>
                      <a:prstDash val="solid"/>
                      <a:round/>
                      <a:headEnd type="none" w="med" len="med"/>
                      <a:tailEnd type="none" w="med" len="med"/>
                    </a:lnL>
                  </a:tcPr>
                </a:tc>
              </a:tr>
              <a:tr h="284609">
                <a:tc>
                  <a:txBody>
                    <a:bodyPr/>
                    <a:lstStyle/>
                    <a:p>
                      <a:pPr algn="r"/>
                      <a:r>
                        <a:rPr lang="en-US" dirty="0" smtClean="0"/>
                        <a:t>1</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t>20</a:t>
                      </a:r>
                      <a:endParaRPr lang="en-US" b="1" dirty="0"/>
                    </a:p>
                  </a:txBody>
                  <a:tcPr>
                    <a:lnL w="12700" cap="flat" cmpd="sng" algn="ctr">
                      <a:solidFill>
                        <a:schemeClr val="tx1"/>
                      </a:solidFill>
                      <a:prstDash val="solid"/>
                      <a:round/>
                      <a:headEnd type="none" w="med" len="med"/>
                      <a:tailEnd type="none" w="med" len="med"/>
                    </a:lnL>
                  </a:tcPr>
                </a:tc>
              </a:tr>
              <a:tr h="284609">
                <a:tc>
                  <a:txBody>
                    <a:bodyPr/>
                    <a:lstStyle/>
                    <a:p>
                      <a:pPr algn="r"/>
                      <a:r>
                        <a:rPr lang="en-US" dirty="0" smtClean="0"/>
                        <a:t>0</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t>50</a:t>
                      </a:r>
                      <a:endParaRPr lang="en-US"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4609">
                <a:tc>
                  <a:txBody>
                    <a:bodyPr/>
                    <a:lstStyle/>
                    <a:p>
                      <a:r>
                        <a:rPr lang="en-US" dirty="0" smtClean="0"/>
                        <a:t>index</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data</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6" name="TextBox 5"/>
          <p:cNvSpPr txBox="1"/>
          <p:nvPr/>
        </p:nvSpPr>
        <p:spPr>
          <a:xfrm>
            <a:off x="8351912" y="4264510"/>
            <a:ext cx="792088" cy="369332"/>
          </a:xfrm>
          <a:prstGeom prst="rect">
            <a:avLst/>
          </a:prstGeom>
          <a:noFill/>
        </p:spPr>
        <p:txBody>
          <a:bodyPr wrap="square" rtlCol="0">
            <a:spAutoFit/>
          </a:bodyPr>
          <a:lstStyle/>
          <a:p>
            <a:r>
              <a:rPr lang="en-US" b="1" dirty="0" smtClean="0"/>
              <a:t>Top=4</a:t>
            </a:r>
            <a:endParaRPr lang="en-US" b="1" dirty="0"/>
          </a:p>
        </p:txBody>
      </p:sp>
      <p:sp>
        <p:nvSpPr>
          <p:cNvPr id="9" name="Left Arrow 8"/>
          <p:cNvSpPr/>
          <p:nvPr/>
        </p:nvSpPr>
        <p:spPr>
          <a:xfrm>
            <a:off x="7884368" y="4360642"/>
            <a:ext cx="467544" cy="184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32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Stack</a:t>
            </a:r>
            <a:endParaRPr lang="en-US" dirty="0"/>
          </a:p>
        </p:txBody>
      </p:sp>
      <p:sp>
        <p:nvSpPr>
          <p:cNvPr id="3" name="Content Placeholder 2"/>
          <p:cNvSpPr>
            <a:spLocks noGrp="1"/>
          </p:cNvSpPr>
          <p:nvPr>
            <p:ph idx="1"/>
          </p:nvPr>
        </p:nvSpPr>
        <p:spPr>
          <a:xfrm>
            <a:off x="457200" y="1340768"/>
            <a:ext cx="8229600" cy="5184576"/>
          </a:xfrm>
        </p:spPr>
        <p:txBody>
          <a:bodyPr>
            <a:normAutofit lnSpcReduction="10000"/>
          </a:bodyPr>
          <a:lstStyle/>
          <a:p>
            <a:pPr marL="342900" lvl="2" indent="-342900"/>
            <a:r>
              <a:rPr lang="en-GB" altLang="en-US" sz="2800" b="1" dirty="0" smtClean="0"/>
              <a:t>Example:</a:t>
            </a:r>
            <a:r>
              <a:rPr lang="en-GB" altLang="en-US" sz="2800" dirty="0" smtClean="0"/>
              <a:t> </a:t>
            </a:r>
            <a:r>
              <a:rPr lang="en-US" sz="2800" dirty="0" smtClean="0"/>
              <a:t>Remove all the element from the following Stack:</a:t>
            </a:r>
          </a:p>
          <a:p>
            <a:pPr marL="342900" lvl="2" indent="-342900"/>
            <a:endParaRPr lang="en-US" sz="2800" dirty="0"/>
          </a:p>
          <a:p>
            <a:pPr marL="342900" lvl="2" indent="-342900"/>
            <a:endParaRPr lang="en-US" sz="2800" dirty="0" smtClean="0"/>
          </a:p>
          <a:p>
            <a:pPr marL="342900" lvl="2" indent="-342900"/>
            <a:endParaRPr lang="en-US" sz="2800" dirty="0"/>
          </a:p>
          <a:p>
            <a:pPr marL="342900" lvl="2" indent="-342900"/>
            <a:endParaRPr lang="en-US" sz="2800" dirty="0" smtClean="0"/>
          </a:p>
          <a:p>
            <a:pPr marL="342900" lvl="2" indent="-342900"/>
            <a:endParaRPr lang="en-US" sz="2800" dirty="0" smtClean="0"/>
          </a:p>
          <a:p>
            <a:pPr marL="800100" lvl="3" indent="-342900"/>
            <a:r>
              <a:rPr lang="en-US" sz="2000" dirty="0" smtClean="0"/>
              <a:t>First element should be removed is 60 </a:t>
            </a:r>
            <a:r>
              <a:rPr lang="en-US" sz="2000" dirty="0" smtClean="0">
                <a:sym typeface="Wingdings" panose="05000000000000000000" pitchFamily="2" charset="2"/>
              </a:rPr>
              <a:t> top = 3.</a:t>
            </a:r>
            <a:endParaRPr lang="en-US" sz="2000" dirty="0" smtClean="0"/>
          </a:p>
          <a:p>
            <a:pPr marL="800100" lvl="3" indent="-342900"/>
            <a:r>
              <a:rPr lang="en-US" sz="2000" dirty="0" smtClean="0"/>
              <a:t>Second element should be removed is 80 </a:t>
            </a:r>
            <a:r>
              <a:rPr lang="en-US" sz="2000" dirty="0" smtClean="0">
                <a:sym typeface="Wingdings" panose="05000000000000000000" pitchFamily="2" charset="2"/>
              </a:rPr>
              <a:t> top = 2.</a:t>
            </a:r>
            <a:endParaRPr lang="en-US" sz="2000" dirty="0" smtClean="0"/>
          </a:p>
          <a:p>
            <a:pPr marL="800100" lvl="3" indent="-342900"/>
            <a:r>
              <a:rPr lang="en-US" sz="2000" dirty="0" smtClean="0"/>
              <a:t>There'd element should be removed is 40 </a:t>
            </a:r>
            <a:r>
              <a:rPr lang="en-US" sz="2000" dirty="0" smtClean="0">
                <a:sym typeface="Wingdings" panose="05000000000000000000" pitchFamily="2" charset="2"/>
              </a:rPr>
              <a:t> top = 1.</a:t>
            </a:r>
            <a:endParaRPr lang="en-US" sz="2000" dirty="0" smtClean="0"/>
          </a:p>
          <a:p>
            <a:pPr marL="800100" lvl="3" indent="-342900"/>
            <a:r>
              <a:rPr lang="en-US" sz="2000" dirty="0" smtClean="0"/>
              <a:t>……….</a:t>
            </a:r>
          </a:p>
          <a:p>
            <a:pPr marL="800100" lvl="3" indent="-342900"/>
            <a:r>
              <a:rPr lang="en-US" sz="2000" dirty="0" smtClean="0"/>
              <a:t>Final element should be removed is 50.</a:t>
            </a:r>
            <a:endParaRPr lang="en-US"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19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72816"/>
            <a:ext cx="137795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8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p:cTn id="2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 calcmode="lin" valueType="num">
                                      <p:cBhvr>
                                        <p:cTn id="2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Lecture 1</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a:t>
            </a:fld>
            <a:endParaRPr lang="en-US"/>
          </a:p>
        </p:txBody>
      </p:sp>
    </p:spTree>
    <p:extLst>
      <p:ext uri="{BB962C8B-B14F-4D97-AF65-F5344CB8AC3E}">
        <p14:creationId xmlns:p14="http://schemas.microsoft.com/office/powerpoint/2010/main" val="1744508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 </a:t>
            </a:r>
            <a:r>
              <a:rPr lang="en-US" b="1" dirty="0" smtClean="0"/>
              <a:t>3</a:t>
            </a:r>
            <a:endParaRPr lang="en-US" dirty="0"/>
          </a:p>
        </p:txBody>
      </p:sp>
      <p:sp>
        <p:nvSpPr>
          <p:cNvPr id="3" name="Content Placeholder 2"/>
          <p:cNvSpPr>
            <a:spLocks noGrp="1"/>
          </p:cNvSpPr>
          <p:nvPr>
            <p:ph idx="1"/>
          </p:nvPr>
        </p:nvSpPr>
        <p:spPr>
          <a:xfrm>
            <a:off x="457200" y="1600200"/>
            <a:ext cx="8363272" cy="4525963"/>
          </a:xfrm>
        </p:spPr>
        <p:txBody>
          <a:bodyPr/>
          <a:lstStyle/>
          <a:p>
            <a:pPr marL="342900" lvl="2" indent="-342900"/>
            <a:r>
              <a:rPr lang="en-US" sz="2800" dirty="0" smtClean="0"/>
              <a:t>Consider the following Queue with front=0 and rear=4:</a:t>
            </a:r>
          </a:p>
          <a:p>
            <a:pPr marL="342900" lvl="2" indent="-342900"/>
            <a:endParaRPr lang="en-US" sz="2800" dirty="0"/>
          </a:p>
          <a:p>
            <a:pPr marL="342900" lvl="2" indent="-342900"/>
            <a:endParaRPr lang="en-US" sz="2800" dirty="0" smtClean="0"/>
          </a:p>
          <a:p>
            <a:pPr marL="800100" lvl="3" indent="-342900"/>
            <a:r>
              <a:rPr lang="en-US" sz="2000" dirty="0" smtClean="0"/>
              <a:t>First element should be removed is ________ </a:t>
            </a:r>
            <a:r>
              <a:rPr lang="en-US" sz="2000" dirty="0" smtClean="0">
                <a:sym typeface="Wingdings" panose="05000000000000000000" pitchFamily="2" charset="2"/>
              </a:rPr>
              <a:t> front = _____.</a:t>
            </a:r>
            <a:endParaRPr lang="en-US" sz="2000" dirty="0" smtClean="0"/>
          </a:p>
          <a:p>
            <a:pPr marL="800100" lvl="3" indent="-342900"/>
            <a:r>
              <a:rPr lang="en-US" sz="2000" dirty="0" smtClean="0"/>
              <a:t>Second element should be removed is </a:t>
            </a:r>
            <a:r>
              <a:rPr lang="en-US" sz="2000" dirty="0"/>
              <a:t>________ </a:t>
            </a:r>
            <a:r>
              <a:rPr lang="en-US" sz="2000" dirty="0" smtClean="0">
                <a:sym typeface="Wingdings" panose="05000000000000000000" pitchFamily="2" charset="2"/>
              </a:rPr>
              <a:t> front = </a:t>
            </a:r>
            <a:r>
              <a:rPr lang="en-US" sz="2000" dirty="0" smtClean="0"/>
              <a:t>_____ </a:t>
            </a:r>
            <a:r>
              <a:rPr lang="en-US" sz="2000" dirty="0" smtClean="0">
                <a:sym typeface="Wingdings" panose="05000000000000000000" pitchFamily="2" charset="2"/>
              </a:rPr>
              <a:t>.</a:t>
            </a:r>
            <a:endParaRPr lang="en-US" sz="2000" dirty="0" smtClean="0"/>
          </a:p>
          <a:p>
            <a:pPr marL="800100" lvl="3" indent="-342900"/>
            <a:r>
              <a:rPr lang="en-US" sz="2000" dirty="0" smtClean="0"/>
              <a:t>There'd element should be removed is </a:t>
            </a:r>
            <a:r>
              <a:rPr lang="en-US" sz="2000" dirty="0"/>
              <a:t>________ </a:t>
            </a:r>
            <a:r>
              <a:rPr lang="en-US" sz="2000" dirty="0" smtClean="0">
                <a:sym typeface="Wingdings" panose="05000000000000000000" pitchFamily="2" charset="2"/>
              </a:rPr>
              <a:t> front = </a:t>
            </a:r>
            <a:r>
              <a:rPr lang="en-US" sz="2000" dirty="0" smtClean="0"/>
              <a:t>_____ </a:t>
            </a:r>
            <a:r>
              <a:rPr lang="en-US" sz="2000" dirty="0" smtClean="0">
                <a:sym typeface="Wingdings" panose="05000000000000000000" pitchFamily="2" charset="2"/>
              </a:rPr>
              <a:t>.</a:t>
            </a:r>
            <a:endParaRPr lang="en-US" sz="2000" dirty="0" smtClean="0"/>
          </a:p>
          <a:p>
            <a:pPr marL="800100" lvl="3" indent="-342900"/>
            <a:r>
              <a:rPr lang="en-US" sz="2000" dirty="0" smtClean="0"/>
              <a:t>……….</a:t>
            </a:r>
          </a:p>
          <a:p>
            <a:pPr marL="800100" lvl="3" indent="-342900"/>
            <a:r>
              <a:rPr lang="en-US" sz="2000" dirty="0" smtClean="0"/>
              <a:t>Final element should be removed is </a:t>
            </a:r>
            <a:r>
              <a:rPr lang="en-US" sz="2000" dirty="0"/>
              <a:t>________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40265894"/>
              </p:ext>
            </p:extLst>
          </p:nvPr>
        </p:nvGraphicFramePr>
        <p:xfrm>
          <a:off x="2339752" y="2420888"/>
          <a:ext cx="3888432" cy="741680"/>
        </p:xfrm>
        <a:graphic>
          <a:graphicData uri="http://schemas.openxmlformats.org/drawingml/2006/table">
            <a:tbl>
              <a:tblPr firstRow="1" bandRow="1"/>
              <a:tblGrid>
                <a:gridCol w="870857"/>
                <a:gridCol w="569303"/>
                <a:gridCol w="504056"/>
                <a:gridCol w="504056"/>
                <a:gridCol w="504056"/>
                <a:gridCol w="504056"/>
                <a:gridCol w="432048"/>
              </a:tblGrid>
              <a:tr h="370840">
                <a:tc>
                  <a:txBody>
                    <a:bodyPr/>
                    <a:lstStyle/>
                    <a:p>
                      <a:r>
                        <a:rPr lang="en-US" b="1" dirty="0" smtClean="0"/>
                        <a:t>index</a:t>
                      </a:r>
                      <a:endParaRPr lang="en-US" b="1" dirty="0"/>
                    </a:p>
                  </a:txBody>
                  <a:tcPr/>
                </a:tc>
                <a:tc>
                  <a:txBody>
                    <a:bodyPr/>
                    <a:lstStyle/>
                    <a:p>
                      <a:r>
                        <a:rPr lang="en-US" b="1" dirty="0" smtClean="0"/>
                        <a:t>0</a:t>
                      </a:r>
                      <a:endParaRPr lang="en-US" b="1" dirty="0"/>
                    </a:p>
                  </a:txBody>
                  <a:tcPr/>
                </a:tc>
                <a:tc>
                  <a:txBody>
                    <a:bodyPr/>
                    <a:lstStyle/>
                    <a:p>
                      <a:r>
                        <a:rPr lang="en-US" b="1" dirty="0" smtClean="0"/>
                        <a:t>1</a:t>
                      </a:r>
                      <a:endParaRPr lang="en-US" b="1" dirty="0"/>
                    </a:p>
                  </a:txBody>
                  <a:tcPr/>
                </a:tc>
                <a:tc>
                  <a:txBody>
                    <a:bodyPr/>
                    <a:lstStyle/>
                    <a:p>
                      <a:r>
                        <a:rPr lang="en-US" b="1" dirty="0" smtClean="0"/>
                        <a:t>2</a:t>
                      </a:r>
                      <a:endParaRPr lang="en-US" b="1" dirty="0"/>
                    </a:p>
                  </a:txBody>
                  <a:tcPr/>
                </a:tc>
                <a:tc>
                  <a:txBody>
                    <a:bodyPr/>
                    <a:lstStyle/>
                    <a:p>
                      <a:r>
                        <a:rPr lang="en-US" b="1" dirty="0" smtClean="0"/>
                        <a:t>3</a:t>
                      </a:r>
                      <a:endParaRPr lang="en-US" b="1" dirty="0"/>
                    </a:p>
                  </a:txBody>
                  <a:tcPr/>
                </a:tc>
                <a:tc>
                  <a:txBody>
                    <a:bodyPr/>
                    <a:lstStyle/>
                    <a:p>
                      <a:r>
                        <a:rPr lang="en-US" b="1" dirty="0" smtClean="0"/>
                        <a:t>4</a:t>
                      </a:r>
                      <a:endParaRPr lang="en-US" b="1" dirty="0"/>
                    </a:p>
                  </a:txBody>
                  <a:tcPr/>
                </a:tc>
                <a:tc>
                  <a:txBody>
                    <a:bodyPr/>
                    <a:lstStyle/>
                    <a:p>
                      <a:r>
                        <a:rPr lang="en-US" b="1" dirty="0" smtClean="0"/>
                        <a:t>5</a:t>
                      </a:r>
                      <a:endParaRPr lang="en-US" b="1" dirty="0"/>
                    </a:p>
                  </a:txBody>
                  <a:tcPr/>
                </a:tc>
              </a:tr>
              <a:tr h="370840">
                <a:tc>
                  <a:txBody>
                    <a:bodyPr/>
                    <a:lstStyle/>
                    <a:p>
                      <a:r>
                        <a:rPr lang="en-US" b="1" dirty="0" smtClean="0"/>
                        <a:t>data</a:t>
                      </a:r>
                      <a:endParaRPr lang="en-US" b="1" dirty="0"/>
                    </a:p>
                  </a:txBody>
                  <a:tcPr/>
                </a:tc>
                <a:tc>
                  <a:txBody>
                    <a:bodyPr/>
                    <a:lstStyle/>
                    <a:p>
                      <a:r>
                        <a:rPr lang="en-US" b="1" dirty="0" smtClean="0"/>
                        <a:t>50</a:t>
                      </a:r>
                      <a:endParaRPr lang="en-US" b="1" dirty="0"/>
                    </a:p>
                  </a:txBody>
                  <a:tcPr/>
                </a:tc>
                <a:tc>
                  <a:txBody>
                    <a:bodyPr/>
                    <a:lstStyle/>
                    <a:p>
                      <a:r>
                        <a:rPr lang="en-US" b="1" dirty="0" smtClean="0"/>
                        <a:t>20</a:t>
                      </a:r>
                      <a:endParaRPr lang="en-US" b="1" dirty="0"/>
                    </a:p>
                  </a:txBody>
                  <a:tcPr/>
                </a:tc>
                <a:tc>
                  <a:txBody>
                    <a:bodyPr/>
                    <a:lstStyle/>
                    <a:p>
                      <a:r>
                        <a:rPr lang="en-US" b="1" dirty="0" smtClean="0"/>
                        <a:t>40</a:t>
                      </a:r>
                      <a:endParaRPr lang="en-US" b="1" dirty="0"/>
                    </a:p>
                  </a:txBody>
                  <a:tcPr/>
                </a:tc>
                <a:tc>
                  <a:txBody>
                    <a:bodyPr/>
                    <a:lstStyle/>
                    <a:p>
                      <a:r>
                        <a:rPr lang="en-US" b="1" dirty="0" smtClean="0"/>
                        <a:t>80</a:t>
                      </a:r>
                      <a:endParaRPr lang="en-US" b="1" dirty="0"/>
                    </a:p>
                  </a:txBody>
                  <a:tcPr/>
                </a:tc>
                <a:tc>
                  <a:txBody>
                    <a:bodyPr/>
                    <a:lstStyle/>
                    <a:p>
                      <a:r>
                        <a:rPr lang="en-US" b="1" dirty="0" smtClean="0"/>
                        <a:t>60</a:t>
                      </a:r>
                      <a:endParaRPr lang="en-US" b="1" dirty="0"/>
                    </a:p>
                  </a:txBody>
                  <a:tcPr/>
                </a:tc>
                <a:tc>
                  <a:txBody>
                    <a:bodyPr/>
                    <a:lstStyle/>
                    <a:p>
                      <a:endParaRPr lang="en-US" b="1" dirty="0"/>
                    </a:p>
                  </a:txBody>
                  <a:tcPr/>
                </a:tc>
              </a:tr>
            </a:tbl>
          </a:graphicData>
        </a:graphic>
      </p:graphicFrame>
    </p:spTree>
    <p:extLst>
      <p:ext uri="{BB962C8B-B14F-4D97-AF65-F5344CB8AC3E}">
        <p14:creationId xmlns:p14="http://schemas.microsoft.com/office/powerpoint/2010/main" val="20970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 </a:t>
            </a:r>
            <a:r>
              <a:rPr lang="en-US" b="1" dirty="0" smtClean="0"/>
              <a:t>4</a:t>
            </a:r>
            <a:endParaRPr lang="en-US" dirty="0"/>
          </a:p>
        </p:txBody>
      </p:sp>
      <p:sp>
        <p:nvSpPr>
          <p:cNvPr id="3" name="Content Placeholder 2"/>
          <p:cNvSpPr>
            <a:spLocks noGrp="1"/>
          </p:cNvSpPr>
          <p:nvPr>
            <p:ph idx="1"/>
          </p:nvPr>
        </p:nvSpPr>
        <p:spPr>
          <a:xfrm>
            <a:off x="457200" y="1340768"/>
            <a:ext cx="8229600" cy="5184576"/>
          </a:xfrm>
        </p:spPr>
        <p:txBody>
          <a:bodyPr>
            <a:normAutofit/>
          </a:bodyPr>
          <a:lstStyle/>
          <a:p>
            <a:pPr marL="342900" lvl="2" indent="-342900"/>
            <a:r>
              <a:rPr lang="en-US" sz="2800" dirty="0" smtClean="0"/>
              <a:t>Consider </a:t>
            </a:r>
            <a:r>
              <a:rPr lang="en-US" sz="2800" dirty="0"/>
              <a:t>the </a:t>
            </a:r>
            <a:r>
              <a:rPr lang="en-US" sz="2800" dirty="0" smtClean="0"/>
              <a:t>following Stack with top=4:</a:t>
            </a:r>
          </a:p>
          <a:p>
            <a:pPr marL="342900" lvl="2" indent="-342900"/>
            <a:endParaRPr lang="en-US" sz="2800" dirty="0"/>
          </a:p>
          <a:p>
            <a:pPr marL="342900" lvl="2" indent="-342900"/>
            <a:endParaRPr lang="en-US" sz="2800" dirty="0" smtClean="0"/>
          </a:p>
          <a:p>
            <a:pPr marL="342900" lvl="2" indent="-342900"/>
            <a:endParaRPr lang="en-US" sz="2800" dirty="0"/>
          </a:p>
          <a:p>
            <a:pPr marL="342900" lvl="2" indent="-342900"/>
            <a:endParaRPr lang="en-US" sz="2800" dirty="0" smtClean="0"/>
          </a:p>
          <a:p>
            <a:pPr marL="342900" lvl="2" indent="-342900"/>
            <a:endParaRPr lang="en-US" sz="2800" dirty="0" smtClean="0"/>
          </a:p>
          <a:p>
            <a:pPr marL="800100" lvl="3" indent="-342900"/>
            <a:r>
              <a:rPr lang="en-US" sz="2000" dirty="0" smtClean="0"/>
              <a:t>First element should be removed is </a:t>
            </a:r>
            <a:r>
              <a:rPr lang="en-US" sz="2000" dirty="0"/>
              <a:t>________ </a:t>
            </a:r>
            <a:r>
              <a:rPr lang="en-US" sz="2000" dirty="0" smtClean="0">
                <a:sym typeface="Wingdings" panose="05000000000000000000" pitchFamily="2" charset="2"/>
              </a:rPr>
              <a:t> top = _____.</a:t>
            </a:r>
            <a:endParaRPr lang="en-US" sz="2000" dirty="0" smtClean="0"/>
          </a:p>
          <a:p>
            <a:pPr marL="800100" lvl="3" indent="-342900"/>
            <a:r>
              <a:rPr lang="en-US" sz="2000" dirty="0" smtClean="0"/>
              <a:t>Second element should be removed is </a:t>
            </a:r>
            <a:r>
              <a:rPr lang="en-US" sz="2000" dirty="0"/>
              <a:t>________ </a:t>
            </a:r>
            <a:r>
              <a:rPr lang="en-US" sz="2000" dirty="0" smtClean="0">
                <a:sym typeface="Wingdings" panose="05000000000000000000" pitchFamily="2" charset="2"/>
              </a:rPr>
              <a:t> top = _____.</a:t>
            </a:r>
            <a:endParaRPr lang="en-US" sz="2000" dirty="0" smtClean="0"/>
          </a:p>
          <a:p>
            <a:pPr marL="800100" lvl="3" indent="-342900"/>
            <a:r>
              <a:rPr lang="en-US" sz="2000" dirty="0" smtClean="0"/>
              <a:t>There'd element should be removed is </a:t>
            </a:r>
            <a:r>
              <a:rPr lang="en-US" sz="2000" dirty="0"/>
              <a:t>________ </a:t>
            </a:r>
            <a:r>
              <a:rPr lang="en-US" sz="2000" dirty="0" smtClean="0">
                <a:sym typeface="Wingdings" panose="05000000000000000000" pitchFamily="2" charset="2"/>
              </a:rPr>
              <a:t> top = _____.</a:t>
            </a:r>
            <a:endParaRPr lang="en-US" sz="2000" dirty="0" smtClean="0"/>
          </a:p>
          <a:p>
            <a:pPr marL="800100" lvl="3" indent="-342900"/>
            <a:r>
              <a:rPr lang="en-US" sz="2000" dirty="0" smtClean="0"/>
              <a:t>……….</a:t>
            </a:r>
          </a:p>
          <a:p>
            <a:pPr marL="800100" lvl="3" indent="-342900"/>
            <a:r>
              <a:rPr lang="en-US" sz="2000" dirty="0" smtClean="0"/>
              <a:t>Final element should be removed is </a:t>
            </a:r>
            <a:r>
              <a:rPr lang="en-US" sz="2000" dirty="0"/>
              <a:t>________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72816"/>
            <a:ext cx="137795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p:cTn id="2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 calcmode="lin" valueType="num">
                                      <p:cBhvr>
                                        <p:cTn id="2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t>Non-Linear </a:t>
            </a:r>
            <a:r>
              <a:rPr lang="en-GB" altLang="en-US" b="1" dirty="0"/>
              <a:t>Data Structures</a:t>
            </a:r>
            <a:endParaRPr lang="en-US" b="1" dirty="0"/>
          </a:p>
        </p:txBody>
      </p:sp>
      <p:sp>
        <p:nvSpPr>
          <p:cNvPr id="3" name="Content Placeholder 2"/>
          <p:cNvSpPr>
            <a:spLocks noGrp="1"/>
          </p:cNvSpPr>
          <p:nvPr>
            <p:ph idx="1"/>
          </p:nvPr>
        </p:nvSpPr>
        <p:spPr>
          <a:xfrm>
            <a:off x="457200" y="1600200"/>
            <a:ext cx="8003232" cy="4709120"/>
          </a:xfrm>
        </p:spPr>
        <p:txBody>
          <a:bodyPr>
            <a:normAutofit/>
          </a:bodyPr>
          <a:lstStyle/>
          <a:p>
            <a:r>
              <a:rPr lang="en-US" sz="2800" dirty="0"/>
              <a:t>Data structures where data elements are not arranged sequentially or </a:t>
            </a:r>
            <a:r>
              <a:rPr lang="en-US" sz="2800" dirty="0" smtClean="0"/>
              <a:t>linearly. </a:t>
            </a:r>
          </a:p>
          <a:p>
            <a:pPr marL="0" indent="0">
              <a:buNone/>
            </a:pPr>
            <a:endParaRPr lang="en-US" sz="2800" dirty="0" smtClean="0"/>
          </a:p>
          <a:p>
            <a:r>
              <a:rPr lang="en-US" sz="2800" dirty="0" smtClean="0"/>
              <a:t>Non-linear </a:t>
            </a:r>
            <a:r>
              <a:rPr lang="en-US" sz="2800" dirty="0"/>
              <a:t>data structures are not easy to implement in comparison to linear data structure. </a:t>
            </a:r>
            <a:endParaRPr lang="en-US" sz="2800" dirty="0" smtClean="0"/>
          </a:p>
          <a:p>
            <a:pPr marL="0" indent="0">
              <a:buNone/>
            </a:pPr>
            <a:endParaRPr lang="en-US" sz="2800" dirty="0" smtClean="0"/>
          </a:p>
          <a:p>
            <a:r>
              <a:rPr lang="en-US" sz="2800" dirty="0" smtClean="0"/>
              <a:t>Examples on Non-Linear data structures : </a:t>
            </a:r>
            <a:r>
              <a:rPr lang="en-US" sz="2800" dirty="0"/>
              <a:t> </a:t>
            </a:r>
            <a:r>
              <a:rPr lang="en-US" sz="2800" dirty="0">
                <a:hlinkClick r:id="rId2"/>
              </a:rPr>
              <a:t>trees</a:t>
            </a:r>
            <a:r>
              <a:rPr lang="en-US" sz="2800" dirty="0"/>
              <a:t> and </a:t>
            </a:r>
            <a:r>
              <a:rPr lang="en-US" sz="2800" dirty="0">
                <a:hlinkClick r:id="rId3"/>
              </a:rPr>
              <a:t>graphs</a:t>
            </a:r>
            <a:r>
              <a:rPr lang="en-US" sz="2800" dirty="0"/>
              <a:t>.</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22</a:t>
            </a:fld>
            <a:endParaRPr lang="en-US"/>
          </a:p>
        </p:txBody>
      </p:sp>
    </p:spTree>
    <p:extLst>
      <p:ext uri="{BB962C8B-B14F-4D97-AF65-F5344CB8AC3E}">
        <p14:creationId xmlns:p14="http://schemas.microsoft.com/office/powerpoint/2010/main" val="3102822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t>Trees</a:t>
            </a:r>
            <a:endParaRPr lang="en-US" b="1" dirty="0"/>
          </a:p>
        </p:txBody>
      </p:sp>
      <p:sp>
        <p:nvSpPr>
          <p:cNvPr id="3" name="Content Placeholder 2"/>
          <p:cNvSpPr>
            <a:spLocks noGrp="1"/>
          </p:cNvSpPr>
          <p:nvPr>
            <p:ph idx="1"/>
          </p:nvPr>
        </p:nvSpPr>
        <p:spPr/>
        <p:txBody>
          <a:bodyPr>
            <a:normAutofit fontScale="92500" lnSpcReduction="10000"/>
          </a:bodyPr>
          <a:lstStyle/>
          <a:p>
            <a:pPr marL="354013" lvl="1" indent="-354013">
              <a:buFont typeface="Arial" panose="020B0604020202020204" pitchFamily="34" charset="0"/>
              <a:buChar char="•"/>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dirty="0" smtClean="0"/>
              <a:t>A nonlinear data structure with a unique starting node (the root).</a:t>
            </a:r>
          </a:p>
          <a:p>
            <a:pPr marL="811213" lvl="3" indent="-354013">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400" b="1" dirty="0" smtClean="0"/>
              <a:t>Root:  </a:t>
            </a:r>
            <a:r>
              <a:rPr lang="en-US" altLang="en-US" sz="2400" dirty="0" smtClean="0"/>
              <a:t>The top node of a tree structure; a node with no parent </a:t>
            </a:r>
          </a:p>
          <a:p>
            <a:pPr marL="354013" lvl="2" indent="-354013">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2400" dirty="0" smtClean="0"/>
          </a:p>
          <a:p>
            <a:pPr marL="354013" lvl="1" indent="-354013">
              <a:buFont typeface="Arial" panose="020B0604020202020204" pitchFamily="34" charset="0"/>
              <a:buChar char="•"/>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dirty="0" smtClean="0"/>
              <a:t>Each node is capable of having many child nodes</a:t>
            </a:r>
          </a:p>
          <a:p>
            <a:pPr marL="354013" lvl="1" indent="-354013">
              <a:buFont typeface="Arial" panose="020B0604020202020204" pitchFamily="34" charset="0"/>
              <a:buChar char="•"/>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2800" dirty="0" smtClean="0"/>
          </a:p>
          <a:p>
            <a:pPr marL="354013" lvl="1" indent="-354013">
              <a:buFont typeface="Arial" panose="020B0604020202020204" pitchFamily="34" charset="0"/>
              <a:buChar char="•"/>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u="sng" dirty="0" smtClean="0">
                <a:solidFill>
                  <a:srgbClr val="FF0000"/>
                </a:solidFill>
              </a:rPr>
              <a:t>A unique path exists from the root to every other node.</a:t>
            </a:r>
          </a:p>
          <a:p>
            <a:pPr marL="354013" lvl="1" indent="-354013">
              <a:buFont typeface="Arial" panose="020B0604020202020204" pitchFamily="34" charset="0"/>
              <a:buChar char="•"/>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2800" dirty="0" smtClean="0"/>
          </a:p>
          <a:p>
            <a:pPr marL="354013" lvl="1" indent="-354013">
              <a:buFont typeface="Arial" panose="020B0604020202020204" pitchFamily="34" charset="0"/>
              <a:buChar char="•"/>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dirty="0" smtClean="0"/>
              <a:t>Are useful for representing hierarchical relationships among data items.</a:t>
            </a:r>
          </a:p>
          <a:p>
            <a:pPr marL="354013" indent="-354013">
              <a:tabLst>
                <a:tab pos="354013"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23</a:t>
            </a:fld>
            <a:endParaRPr lang="en-US"/>
          </a:p>
        </p:txBody>
      </p:sp>
    </p:spTree>
    <p:extLst>
      <p:ext uri="{BB962C8B-B14F-4D97-AF65-F5344CB8AC3E}">
        <p14:creationId xmlns:p14="http://schemas.microsoft.com/office/powerpoint/2010/main" val="466196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t>Trees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24</a:t>
            </a:fld>
            <a:endParaRPr lang="en-US"/>
          </a:p>
        </p:txBody>
      </p:sp>
      <p:sp>
        <p:nvSpPr>
          <p:cNvPr id="6" name="TextBox 5"/>
          <p:cNvSpPr txBox="1"/>
          <p:nvPr/>
        </p:nvSpPr>
        <p:spPr>
          <a:xfrm>
            <a:off x="1043608" y="5445224"/>
            <a:ext cx="184731" cy="369332"/>
          </a:xfrm>
          <a:prstGeom prst="rect">
            <a:avLst/>
          </a:prstGeom>
          <a:noFill/>
        </p:spPr>
        <p:txBody>
          <a:bodyPr wrap="none" rtlCol="0">
            <a:spAutoFit/>
          </a:bodyPr>
          <a:lstStyle/>
          <a:p>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57212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640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Not Tree, Why?</a:t>
            </a:r>
            <a:endParaRPr lang="en-US"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9236" y="1628801"/>
            <a:ext cx="302961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25</a:t>
            </a:fld>
            <a:endParaRPr lang="en-US"/>
          </a:p>
        </p:txBody>
      </p:sp>
      <p:sp>
        <p:nvSpPr>
          <p:cNvPr id="6" name="TextBox 5"/>
          <p:cNvSpPr txBox="1"/>
          <p:nvPr/>
        </p:nvSpPr>
        <p:spPr>
          <a:xfrm>
            <a:off x="1043608" y="5445224"/>
            <a:ext cx="7200800" cy="830997"/>
          </a:xfrm>
          <a:prstGeom prst="rect">
            <a:avLst/>
          </a:prstGeom>
          <a:noFill/>
        </p:spPr>
        <p:txBody>
          <a:bodyPr wrap="square" rtlCol="0">
            <a:spAutoFit/>
          </a:bodyPr>
          <a:lstStyle/>
          <a:p>
            <a:r>
              <a:rPr lang="en-US" sz="2400" b="1" dirty="0" smtClean="0"/>
              <a:t>Node with value D has two different paths from the root</a:t>
            </a:r>
            <a:endParaRPr lang="en-US" sz="2400" b="1" dirty="0"/>
          </a:p>
        </p:txBody>
      </p:sp>
    </p:spTree>
    <p:extLst>
      <p:ext uri="{BB962C8B-B14F-4D97-AF65-F5344CB8AC3E}">
        <p14:creationId xmlns:p14="http://schemas.microsoft.com/office/powerpoint/2010/main" val="197553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b="1" dirty="0" smtClean="0"/>
              <a:t>Binary Tree</a:t>
            </a:r>
            <a:endParaRPr lang="en-US" b="1" dirty="0"/>
          </a:p>
        </p:txBody>
      </p:sp>
      <p:sp>
        <p:nvSpPr>
          <p:cNvPr id="3" name="Content Placeholder 2"/>
          <p:cNvSpPr>
            <a:spLocks noGrp="1"/>
          </p:cNvSpPr>
          <p:nvPr>
            <p:ph idx="1"/>
          </p:nvPr>
        </p:nvSpPr>
        <p:spPr/>
        <p:txBody>
          <a:bodyPr/>
          <a:lstStyle/>
          <a:p>
            <a:r>
              <a:rPr lang="en-US" sz="2800" b="1" dirty="0" smtClean="0"/>
              <a:t>Binary tree:</a:t>
            </a:r>
            <a:r>
              <a:rPr lang="en-US" sz="2800" dirty="0" smtClean="0"/>
              <a:t>  A tree in which each node is capable of having two child nodes, a left child node and a right child node.</a:t>
            </a:r>
          </a:p>
          <a:p>
            <a:endParaRPr lang="en-US" sz="2800" dirty="0"/>
          </a:p>
          <a:p>
            <a:r>
              <a:rPr lang="en-US" sz="2800" b="1" dirty="0" smtClean="0"/>
              <a:t>Leaf:</a:t>
            </a:r>
            <a:r>
              <a:rPr lang="en-US" sz="2800" dirty="0" smtClean="0"/>
              <a:t>  A tree node that has no children</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293096"/>
            <a:ext cx="18002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22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27</a:t>
            </a:fld>
            <a:endParaRPr lang="en-US"/>
          </a:p>
        </p:txBody>
      </p:sp>
    </p:spTree>
    <p:extLst>
      <p:ext uri="{BB962C8B-B14F-4D97-AF65-F5344CB8AC3E}">
        <p14:creationId xmlns:p14="http://schemas.microsoft.com/office/powerpoint/2010/main" val="2238744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t>Binary Search Tree</a:t>
            </a:r>
            <a:endParaRPr lang="en-US" b="1" dirty="0"/>
          </a:p>
        </p:txBody>
      </p:sp>
      <p:sp>
        <p:nvSpPr>
          <p:cNvPr id="3" name="Content Placeholder 2"/>
          <p:cNvSpPr>
            <a:spLocks noGrp="1"/>
          </p:cNvSpPr>
          <p:nvPr>
            <p:ph idx="1"/>
          </p:nvPr>
        </p:nvSpPr>
        <p:spPr/>
        <p:txBody>
          <a:bodyPr>
            <a:normAutofit/>
          </a:bodyPr>
          <a:lstStyle/>
          <a:p>
            <a:r>
              <a:rPr lang="en-US" altLang="en-US" sz="2800" dirty="0" smtClean="0"/>
              <a:t>A binary tree in which the key value in any node is greater than the key value in its left child and any of its descendants (the nodes in the left subtree) and less than the key value in its right child and any of its descendants (the nodes in the right subtree)</a:t>
            </a:r>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28</a:t>
            </a:fld>
            <a:endParaRPr lang="en-US"/>
          </a:p>
        </p:txBody>
      </p:sp>
    </p:spTree>
    <p:extLst>
      <p:ext uri="{BB962C8B-B14F-4D97-AF65-F5344CB8AC3E}">
        <p14:creationId xmlns:p14="http://schemas.microsoft.com/office/powerpoint/2010/main" val="1962632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Binary Search Tree</a:t>
            </a:r>
            <a:endParaRPr lang="en-US"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83057" y="1600200"/>
            <a:ext cx="4968286"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29</a:t>
            </a:fld>
            <a:endParaRPr lang="en-US"/>
          </a:p>
        </p:txBody>
      </p:sp>
    </p:spTree>
    <p:extLst>
      <p:ext uri="{BB962C8B-B14F-4D97-AF65-F5344CB8AC3E}">
        <p14:creationId xmlns:p14="http://schemas.microsoft.com/office/powerpoint/2010/main" val="2095802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dirty="0"/>
          </a:p>
        </p:txBody>
      </p:sp>
      <p:sp>
        <p:nvSpPr>
          <p:cNvPr id="3" name="Content Placeholder 2"/>
          <p:cNvSpPr>
            <a:spLocks noGrp="1"/>
          </p:cNvSpPr>
          <p:nvPr>
            <p:ph idx="1"/>
          </p:nvPr>
        </p:nvSpPr>
        <p:spPr/>
        <p:txBody>
          <a:bodyPr>
            <a:normAutofit/>
          </a:bodyPr>
          <a:lstStyle/>
          <a:p>
            <a:r>
              <a:rPr lang="en-US" sz="2800" dirty="0" smtClean="0"/>
              <a:t>A</a:t>
            </a:r>
            <a:r>
              <a:rPr lang="en-US" sz="2800" dirty="0"/>
              <a:t> </a:t>
            </a:r>
            <a:r>
              <a:rPr lang="en-US" sz="2800" b="1" dirty="0"/>
              <a:t>data structure</a:t>
            </a:r>
            <a:r>
              <a:rPr lang="en-US" sz="2800" dirty="0"/>
              <a:t> is a data organization, management, and storage format that enables efficient access and </a:t>
            </a:r>
            <a:r>
              <a:rPr lang="en-US" sz="2800" dirty="0" smtClean="0"/>
              <a:t>modification.</a:t>
            </a:r>
            <a:endParaRPr lang="en-US" sz="2800" baseline="30000" dirty="0"/>
          </a:p>
          <a:p>
            <a:endParaRPr lang="en-US" sz="2800" dirty="0" smtClean="0"/>
          </a:p>
          <a:p>
            <a:r>
              <a:rPr lang="en-US" sz="2800" dirty="0" smtClean="0"/>
              <a:t>More </a:t>
            </a:r>
            <a:r>
              <a:rPr lang="en-US" sz="2800" dirty="0"/>
              <a:t>precisely, a data structure is a collection </a:t>
            </a:r>
            <a:r>
              <a:rPr lang="en-US" sz="2800" dirty="0" smtClean="0"/>
              <a:t>of:</a:t>
            </a:r>
          </a:p>
          <a:p>
            <a:pPr lvl="1"/>
            <a:r>
              <a:rPr lang="en-US" sz="2800" dirty="0"/>
              <a:t> </a:t>
            </a:r>
            <a:r>
              <a:rPr lang="en-US" sz="2800" dirty="0" smtClean="0"/>
              <a:t>Data </a:t>
            </a:r>
            <a:r>
              <a:rPr lang="en-US" sz="2800" dirty="0"/>
              <a:t>values, </a:t>
            </a:r>
            <a:endParaRPr lang="en-US" sz="2800" dirty="0" smtClean="0"/>
          </a:p>
          <a:p>
            <a:pPr lvl="1"/>
            <a:r>
              <a:rPr lang="en-US" sz="2800" dirty="0" smtClean="0"/>
              <a:t>The </a:t>
            </a:r>
            <a:r>
              <a:rPr lang="en-US" sz="2800" dirty="0"/>
              <a:t>relationships among them, </a:t>
            </a:r>
            <a:endParaRPr lang="en-US" sz="2800" dirty="0" smtClean="0"/>
          </a:p>
          <a:p>
            <a:pPr lvl="1"/>
            <a:r>
              <a:rPr lang="en-US" sz="2800" dirty="0" smtClean="0"/>
              <a:t>And </a:t>
            </a:r>
            <a:r>
              <a:rPr lang="en-US" sz="2800" dirty="0"/>
              <a:t>the functions or operations that can be applied to the </a:t>
            </a:r>
            <a:r>
              <a:rPr lang="en-US" sz="2800" dirty="0" smtClean="0"/>
              <a:t>data.</a:t>
            </a:r>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a:t>
            </a:fld>
            <a:endParaRPr lang="en-US"/>
          </a:p>
        </p:txBody>
      </p:sp>
    </p:spTree>
    <p:extLst>
      <p:ext uri="{BB962C8B-B14F-4D97-AF65-F5344CB8AC3E}">
        <p14:creationId xmlns:p14="http://schemas.microsoft.com/office/powerpoint/2010/main" val="2571255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for Binary Search Trees</a:t>
            </a:r>
            <a:endParaRPr lang="en-US"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30</a:t>
            </a:fld>
            <a:endParaRPr lang="en-US"/>
          </a:p>
        </p:txBody>
      </p:sp>
      <p:sp>
        <p:nvSpPr>
          <p:cNvPr id="6" name="AutoShape 2" descr="Image result for binary search tree data stru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binary search tree data stru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8800"/>
            <a:ext cx="460758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13375"/>
          <a:stretch/>
        </p:blipFill>
        <p:spPr bwMode="auto">
          <a:xfrm>
            <a:off x="5284795" y="1412776"/>
            <a:ext cx="3740321"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437112"/>
            <a:ext cx="2945182" cy="221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125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anim calcmode="lin" valueType="num">
                                      <p:cBhvr>
                                        <p:cTn id="8" dur="1000" fill="hold"/>
                                        <p:tgtEl>
                                          <p:spTgt spid="2053"/>
                                        </p:tgtEl>
                                        <p:attrNameLst>
                                          <p:attrName>ppt_x</p:attrName>
                                        </p:attrNameLst>
                                      </p:cBhvr>
                                      <p:tavLst>
                                        <p:tav tm="0">
                                          <p:val>
                                            <p:strVal val="#ppt_x"/>
                                          </p:val>
                                        </p:tav>
                                        <p:tav tm="100000">
                                          <p:val>
                                            <p:strVal val="#ppt_x"/>
                                          </p:val>
                                        </p:tav>
                                      </p:tavLst>
                                    </p:anim>
                                    <p:anim calcmode="lin" valueType="num">
                                      <p:cBhvr>
                                        <p:cTn id="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barn(inVertical)">
                                      <p:cBhvr>
                                        <p:cTn id="14" dur="500"/>
                                        <p:tgtEl>
                                          <p:spTgt spid="20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animEffect transition="in" filter="wipe(down)">
                                      <p:cBhvr>
                                        <p:cTn id="19"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Binary Search Tree</a:t>
            </a:r>
            <a:endParaRPr lang="en-US" dirty="0"/>
          </a:p>
        </p:txBody>
      </p:sp>
      <p:sp>
        <p:nvSpPr>
          <p:cNvPr id="3" name="Content Placeholder 2"/>
          <p:cNvSpPr>
            <a:spLocks noGrp="1"/>
          </p:cNvSpPr>
          <p:nvPr>
            <p:ph idx="1"/>
          </p:nvPr>
        </p:nvSpPr>
        <p:spPr>
          <a:xfrm>
            <a:off x="457200" y="1600201"/>
            <a:ext cx="8229600" cy="1180728"/>
          </a:xfrm>
        </p:spPr>
        <p:txBody>
          <a:bodyPr/>
          <a:lstStyle/>
          <a:p>
            <a:r>
              <a:rPr lang="en-US" sz="2800" b="1" dirty="0" smtClean="0"/>
              <a:t>Example:</a:t>
            </a:r>
            <a:r>
              <a:rPr lang="en-US" sz="2800" dirty="0" smtClean="0"/>
              <a:t> Build binary search tree from the following nodes: 60, 100, 40, 10, 80, 30 and 70</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31</a:t>
            </a:fld>
            <a:endParaRPr lang="en-US"/>
          </a:p>
        </p:txBody>
      </p:sp>
      <p:sp>
        <p:nvSpPr>
          <p:cNvPr id="8" name="Oval 7"/>
          <p:cNvSpPr/>
          <p:nvPr/>
        </p:nvSpPr>
        <p:spPr>
          <a:xfrm>
            <a:off x="4222364" y="2852936"/>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70</a:t>
            </a:r>
            <a:endParaRPr lang="en-US" sz="1600" b="1" dirty="0">
              <a:solidFill>
                <a:schemeClr val="tx1"/>
              </a:solidFill>
            </a:endParaRPr>
          </a:p>
        </p:txBody>
      </p:sp>
      <p:sp>
        <p:nvSpPr>
          <p:cNvPr id="9" name="Oval 8"/>
          <p:cNvSpPr/>
          <p:nvPr/>
        </p:nvSpPr>
        <p:spPr>
          <a:xfrm>
            <a:off x="3448522" y="350100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30</a:t>
            </a:r>
            <a:endParaRPr lang="en-US" sz="1600" b="1" dirty="0">
              <a:solidFill>
                <a:schemeClr val="tx1"/>
              </a:solidFill>
            </a:endParaRPr>
          </a:p>
        </p:txBody>
      </p:sp>
      <p:sp>
        <p:nvSpPr>
          <p:cNvPr id="10" name="Oval 9"/>
          <p:cNvSpPr/>
          <p:nvPr/>
        </p:nvSpPr>
        <p:spPr>
          <a:xfrm>
            <a:off x="2728442" y="4590306"/>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10</a:t>
            </a:r>
            <a:endParaRPr lang="en-US" sz="1600" b="1" dirty="0">
              <a:solidFill>
                <a:schemeClr val="tx1"/>
              </a:solidFill>
            </a:endParaRPr>
          </a:p>
        </p:txBody>
      </p:sp>
      <p:sp>
        <p:nvSpPr>
          <p:cNvPr id="11" name="Oval 10"/>
          <p:cNvSpPr/>
          <p:nvPr/>
        </p:nvSpPr>
        <p:spPr>
          <a:xfrm>
            <a:off x="3880570" y="4590306"/>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60</a:t>
            </a:r>
            <a:endParaRPr lang="en-US" sz="1600" b="1" dirty="0">
              <a:solidFill>
                <a:schemeClr val="tx1"/>
              </a:solidFill>
            </a:endParaRPr>
          </a:p>
        </p:txBody>
      </p:sp>
      <p:sp>
        <p:nvSpPr>
          <p:cNvPr id="12" name="Oval 11"/>
          <p:cNvSpPr/>
          <p:nvPr/>
        </p:nvSpPr>
        <p:spPr>
          <a:xfrm>
            <a:off x="3304506" y="5670426"/>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40</a:t>
            </a:r>
            <a:endParaRPr lang="en-US" sz="1600" b="1" dirty="0">
              <a:solidFill>
                <a:schemeClr val="tx1"/>
              </a:solidFill>
            </a:endParaRPr>
          </a:p>
        </p:txBody>
      </p:sp>
      <p:sp>
        <p:nvSpPr>
          <p:cNvPr id="13" name="Oval 12"/>
          <p:cNvSpPr/>
          <p:nvPr/>
        </p:nvSpPr>
        <p:spPr>
          <a:xfrm>
            <a:off x="4816674" y="356044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80</a:t>
            </a:r>
            <a:endParaRPr lang="en-US" sz="1600" b="1" dirty="0">
              <a:solidFill>
                <a:schemeClr val="tx1"/>
              </a:solidFill>
            </a:endParaRPr>
          </a:p>
        </p:txBody>
      </p:sp>
      <p:sp>
        <p:nvSpPr>
          <p:cNvPr id="14" name="Oval 13"/>
          <p:cNvSpPr/>
          <p:nvPr/>
        </p:nvSpPr>
        <p:spPr>
          <a:xfrm>
            <a:off x="5248722" y="450912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100</a:t>
            </a:r>
            <a:endParaRPr lang="en-US" sz="1600" b="1" dirty="0">
              <a:solidFill>
                <a:schemeClr val="tx1"/>
              </a:solidFill>
            </a:endParaRPr>
          </a:p>
        </p:txBody>
      </p:sp>
      <p:cxnSp>
        <p:nvCxnSpPr>
          <p:cNvPr id="16" name="Straight Arrow Connector 15"/>
          <p:cNvCxnSpPr>
            <a:stCxn id="8" idx="3"/>
            <a:endCxn id="9" idx="7"/>
          </p:cNvCxnSpPr>
          <p:nvPr/>
        </p:nvCxnSpPr>
        <p:spPr>
          <a:xfrm flipH="1">
            <a:off x="4063149" y="3467563"/>
            <a:ext cx="264668" cy="1388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5"/>
            <a:endCxn id="13" idx="1"/>
          </p:cNvCxnSpPr>
          <p:nvPr/>
        </p:nvCxnSpPr>
        <p:spPr>
          <a:xfrm>
            <a:off x="4836991" y="3467563"/>
            <a:ext cx="85136" cy="1983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flipH="1">
            <a:off x="3232498" y="4115635"/>
            <a:ext cx="321477" cy="4654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5"/>
            <a:endCxn id="14" idx="0"/>
          </p:cNvCxnSpPr>
          <p:nvPr/>
        </p:nvCxnSpPr>
        <p:spPr>
          <a:xfrm>
            <a:off x="5431301" y="4175067"/>
            <a:ext cx="177461" cy="3340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5"/>
            <a:endCxn id="11" idx="0"/>
          </p:cNvCxnSpPr>
          <p:nvPr/>
        </p:nvCxnSpPr>
        <p:spPr>
          <a:xfrm>
            <a:off x="4063149" y="4115635"/>
            <a:ext cx="177461" cy="4746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3"/>
            <a:endCxn id="12" idx="0"/>
          </p:cNvCxnSpPr>
          <p:nvPr/>
        </p:nvCxnSpPr>
        <p:spPr>
          <a:xfrm flipH="1">
            <a:off x="3664546" y="5204933"/>
            <a:ext cx="321477" cy="4654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5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Binary Search Tree</a:t>
            </a:r>
            <a:endParaRPr lang="en-US" dirty="0"/>
          </a:p>
        </p:txBody>
      </p:sp>
      <p:sp>
        <p:nvSpPr>
          <p:cNvPr id="3" name="Content Placeholder 2"/>
          <p:cNvSpPr>
            <a:spLocks noGrp="1"/>
          </p:cNvSpPr>
          <p:nvPr>
            <p:ph idx="1"/>
          </p:nvPr>
        </p:nvSpPr>
        <p:spPr/>
        <p:txBody>
          <a:bodyPr/>
          <a:lstStyle/>
          <a:p>
            <a:r>
              <a:rPr lang="en-US" sz="2800" b="1" dirty="0" smtClean="0"/>
              <a:t>Example:</a:t>
            </a:r>
            <a:r>
              <a:rPr lang="en-US" sz="2800" dirty="0" smtClean="0"/>
              <a:t> Build binary search tree from the following nodes: 60, 100, 40, 10, 80, 30 and 70</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32</a:t>
            </a:fld>
            <a:endParaRPr lang="en-US"/>
          </a:p>
        </p:txBody>
      </p:sp>
      <p:sp>
        <p:nvSpPr>
          <p:cNvPr id="8" name="Oval 7"/>
          <p:cNvSpPr/>
          <p:nvPr/>
        </p:nvSpPr>
        <p:spPr>
          <a:xfrm>
            <a:off x="4046964" y="291236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40</a:t>
            </a:r>
            <a:endParaRPr lang="en-US" sz="1600" b="1" dirty="0">
              <a:solidFill>
                <a:schemeClr val="tx1"/>
              </a:solidFill>
            </a:endParaRPr>
          </a:p>
        </p:txBody>
      </p:sp>
      <p:sp>
        <p:nvSpPr>
          <p:cNvPr id="9" name="Oval 8"/>
          <p:cNvSpPr/>
          <p:nvPr/>
        </p:nvSpPr>
        <p:spPr>
          <a:xfrm>
            <a:off x="3273122" y="356044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30</a:t>
            </a:r>
            <a:endParaRPr lang="en-US" sz="1600" b="1" dirty="0">
              <a:solidFill>
                <a:schemeClr val="tx1"/>
              </a:solidFill>
            </a:endParaRPr>
          </a:p>
        </p:txBody>
      </p:sp>
      <p:sp>
        <p:nvSpPr>
          <p:cNvPr id="10" name="Oval 9"/>
          <p:cNvSpPr/>
          <p:nvPr/>
        </p:nvSpPr>
        <p:spPr>
          <a:xfrm>
            <a:off x="2697058" y="464056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10</a:t>
            </a:r>
            <a:endParaRPr lang="en-US" sz="1600" b="1" dirty="0">
              <a:solidFill>
                <a:schemeClr val="tx1"/>
              </a:solidFill>
            </a:endParaRPr>
          </a:p>
        </p:txBody>
      </p:sp>
      <p:sp>
        <p:nvSpPr>
          <p:cNvPr id="11" name="Oval 10"/>
          <p:cNvSpPr/>
          <p:nvPr/>
        </p:nvSpPr>
        <p:spPr>
          <a:xfrm>
            <a:off x="4149914" y="464056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70</a:t>
            </a:r>
            <a:endParaRPr lang="en-US" sz="1600" b="1" dirty="0">
              <a:solidFill>
                <a:schemeClr val="tx1"/>
              </a:solidFill>
            </a:endParaRPr>
          </a:p>
        </p:txBody>
      </p:sp>
      <p:sp>
        <p:nvSpPr>
          <p:cNvPr id="12" name="Oval 11"/>
          <p:cNvSpPr/>
          <p:nvPr/>
        </p:nvSpPr>
        <p:spPr>
          <a:xfrm>
            <a:off x="3633162" y="579268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60</a:t>
            </a:r>
            <a:endParaRPr lang="en-US" sz="1600" b="1" dirty="0">
              <a:solidFill>
                <a:schemeClr val="tx1"/>
              </a:solidFill>
            </a:endParaRPr>
          </a:p>
        </p:txBody>
      </p:sp>
      <p:sp>
        <p:nvSpPr>
          <p:cNvPr id="13" name="Oval 12"/>
          <p:cNvSpPr/>
          <p:nvPr/>
        </p:nvSpPr>
        <p:spPr>
          <a:xfrm>
            <a:off x="4641274" y="3619872"/>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80</a:t>
            </a:r>
            <a:endParaRPr lang="en-US" sz="1600" b="1" dirty="0">
              <a:solidFill>
                <a:schemeClr val="tx1"/>
              </a:solidFill>
            </a:endParaRPr>
          </a:p>
        </p:txBody>
      </p:sp>
      <p:sp>
        <p:nvSpPr>
          <p:cNvPr id="14" name="Oval 13"/>
          <p:cNvSpPr/>
          <p:nvPr/>
        </p:nvSpPr>
        <p:spPr>
          <a:xfrm>
            <a:off x="5073322" y="4568552"/>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100</a:t>
            </a:r>
            <a:endParaRPr lang="en-US" sz="1600" b="1" dirty="0">
              <a:solidFill>
                <a:schemeClr val="tx1"/>
              </a:solidFill>
            </a:endParaRPr>
          </a:p>
        </p:txBody>
      </p:sp>
      <p:cxnSp>
        <p:nvCxnSpPr>
          <p:cNvPr id="16" name="Straight Arrow Connector 15"/>
          <p:cNvCxnSpPr>
            <a:stCxn id="8" idx="3"/>
            <a:endCxn id="9" idx="7"/>
          </p:cNvCxnSpPr>
          <p:nvPr/>
        </p:nvCxnSpPr>
        <p:spPr>
          <a:xfrm flipH="1">
            <a:off x="3887749" y="3526995"/>
            <a:ext cx="264668" cy="1388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5"/>
            <a:endCxn id="13" idx="1"/>
          </p:cNvCxnSpPr>
          <p:nvPr/>
        </p:nvCxnSpPr>
        <p:spPr>
          <a:xfrm>
            <a:off x="4661591" y="3526995"/>
            <a:ext cx="85136" cy="1983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0" idx="0"/>
          </p:cNvCxnSpPr>
          <p:nvPr/>
        </p:nvCxnSpPr>
        <p:spPr>
          <a:xfrm flipH="1">
            <a:off x="3057098" y="4175067"/>
            <a:ext cx="321477" cy="4654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5"/>
            <a:endCxn id="14" idx="0"/>
          </p:cNvCxnSpPr>
          <p:nvPr/>
        </p:nvCxnSpPr>
        <p:spPr>
          <a:xfrm>
            <a:off x="5255901" y="4234499"/>
            <a:ext cx="177461" cy="3340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3"/>
            <a:endCxn id="11" idx="0"/>
          </p:cNvCxnSpPr>
          <p:nvPr/>
        </p:nvCxnSpPr>
        <p:spPr>
          <a:xfrm flipH="1">
            <a:off x="4509954" y="4234499"/>
            <a:ext cx="236773" cy="4060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3"/>
            <a:endCxn id="12" idx="0"/>
          </p:cNvCxnSpPr>
          <p:nvPr/>
        </p:nvCxnSpPr>
        <p:spPr>
          <a:xfrm flipH="1">
            <a:off x="3993202" y="5255187"/>
            <a:ext cx="262165" cy="5375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3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 </a:t>
            </a:r>
            <a:r>
              <a:rPr lang="en-US" b="1" dirty="0" smtClean="0"/>
              <a:t>5</a:t>
            </a:r>
            <a:endParaRPr lang="en-US" dirty="0"/>
          </a:p>
        </p:txBody>
      </p:sp>
      <p:sp>
        <p:nvSpPr>
          <p:cNvPr id="3" name="Content Placeholder 2"/>
          <p:cNvSpPr>
            <a:spLocks noGrp="1"/>
          </p:cNvSpPr>
          <p:nvPr>
            <p:ph idx="1"/>
          </p:nvPr>
        </p:nvSpPr>
        <p:spPr>
          <a:xfrm>
            <a:off x="445367" y="1579612"/>
            <a:ext cx="7620000" cy="4800600"/>
          </a:xfrm>
        </p:spPr>
        <p:txBody>
          <a:bodyPr/>
          <a:lstStyle/>
          <a:p>
            <a:r>
              <a:rPr lang="en-US" sz="2800" dirty="0" smtClean="0"/>
              <a:t>Build binary search tree from the following nodes: 10, 100, 50, 40, 88, 70, 60, 15 and 99</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33</a:t>
            </a:fld>
            <a:endParaRPr lang="en-US"/>
          </a:p>
        </p:txBody>
      </p:sp>
    </p:spTree>
    <p:extLst>
      <p:ext uri="{BB962C8B-B14F-4D97-AF65-F5344CB8AC3E}">
        <p14:creationId xmlns:p14="http://schemas.microsoft.com/office/powerpoint/2010/main" val="3141787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Priority </a:t>
            </a:r>
            <a:r>
              <a:rPr lang="en-US" b="1" dirty="0" smtClean="0"/>
              <a:t>Queue</a:t>
            </a:r>
            <a:endParaRPr lang="en-US" b="1" dirty="0"/>
          </a:p>
        </p:txBody>
      </p:sp>
      <p:sp>
        <p:nvSpPr>
          <p:cNvPr id="3" name="Content Placeholder 2"/>
          <p:cNvSpPr>
            <a:spLocks noGrp="1"/>
          </p:cNvSpPr>
          <p:nvPr>
            <p:ph idx="1"/>
          </p:nvPr>
        </p:nvSpPr>
        <p:spPr/>
        <p:txBody>
          <a:bodyPr>
            <a:normAutofit/>
          </a:bodyPr>
          <a:lstStyle/>
          <a:p>
            <a:r>
              <a:rPr lang="en-US" sz="2800" dirty="0"/>
              <a:t>A priority queue is a special type of queue in which each element is associated with a priority and is served according to its priority. </a:t>
            </a:r>
            <a:endParaRPr lang="en-US" sz="2800" dirty="0" smtClean="0"/>
          </a:p>
          <a:p>
            <a:endParaRPr lang="en-US" sz="2800" dirty="0"/>
          </a:p>
          <a:p>
            <a:r>
              <a:rPr lang="en-US" sz="2800" dirty="0" smtClean="0"/>
              <a:t>If </a:t>
            </a:r>
            <a:r>
              <a:rPr lang="en-US" sz="2800" dirty="0"/>
              <a:t>elements with the same priority occur, they are served according to their order in the queue.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34</a:t>
            </a:fld>
            <a:endParaRPr lang="en-US"/>
          </a:p>
        </p:txBody>
      </p:sp>
    </p:spTree>
    <p:extLst>
      <p:ext uri="{BB962C8B-B14F-4D97-AF65-F5344CB8AC3E}">
        <p14:creationId xmlns:p14="http://schemas.microsoft.com/office/powerpoint/2010/main" val="649292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Priority Queue</a:t>
            </a:r>
          </a:p>
        </p:txBody>
      </p:sp>
      <p:sp>
        <p:nvSpPr>
          <p:cNvPr id="3" name="Content Placeholder 2"/>
          <p:cNvSpPr>
            <a:spLocks noGrp="1"/>
          </p:cNvSpPr>
          <p:nvPr>
            <p:ph idx="1"/>
          </p:nvPr>
        </p:nvSpPr>
        <p:spPr/>
        <p:txBody>
          <a:bodyPr>
            <a:normAutofit/>
          </a:bodyPr>
          <a:lstStyle/>
          <a:p>
            <a:r>
              <a:rPr lang="en-US" sz="2800" b="1" dirty="0"/>
              <a:t>For example: </a:t>
            </a:r>
            <a:r>
              <a:rPr lang="en-US" sz="2800" dirty="0" smtClean="0"/>
              <a:t>If The </a:t>
            </a:r>
            <a:r>
              <a:rPr lang="en-US" sz="2800" dirty="0"/>
              <a:t>element with the highest value is considered as the highest priority element. </a:t>
            </a:r>
            <a:r>
              <a:rPr lang="en-US" sz="2800" dirty="0" smtClean="0"/>
              <a:t>Insert the following values in priority queue:</a:t>
            </a:r>
          </a:p>
          <a:p>
            <a:pPr lvl="1"/>
            <a:r>
              <a:rPr lang="en-US" dirty="0" smtClean="0"/>
              <a:t>60</a:t>
            </a:r>
          </a:p>
          <a:p>
            <a:pPr lvl="1"/>
            <a:r>
              <a:rPr lang="en-US" dirty="0" smtClean="0"/>
              <a:t>20</a:t>
            </a:r>
          </a:p>
          <a:p>
            <a:pPr lvl="1"/>
            <a:r>
              <a:rPr lang="en-US" dirty="0" smtClean="0"/>
              <a:t>40</a:t>
            </a:r>
          </a:p>
          <a:p>
            <a:pPr lvl="1"/>
            <a:r>
              <a:rPr lang="en-US" dirty="0" smtClean="0"/>
              <a:t>50</a:t>
            </a:r>
          </a:p>
          <a:p>
            <a:pPr lvl="1"/>
            <a:r>
              <a:rPr lang="en-US" dirty="0" smtClean="0"/>
              <a:t>10</a:t>
            </a:r>
          </a:p>
          <a:p>
            <a:pPr lvl="1"/>
            <a:r>
              <a:rPr lang="en-US" dirty="0" smtClean="0"/>
              <a:t>50</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50573892"/>
              </p:ext>
            </p:extLst>
          </p:nvPr>
        </p:nvGraphicFramePr>
        <p:xfrm>
          <a:off x="2555776" y="4437112"/>
          <a:ext cx="6095999" cy="741680"/>
        </p:xfrm>
        <a:graphic>
          <a:graphicData uri="http://schemas.openxmlformats.org/drawingml/2006/table">
            <a:tbl>
              <a:tblPr>
                <a:effectLst>
                  <a:innerShdw blurRad="114300">
                    <a:prstClr val="black"/>
                  </a:innerShdw>
                </a:effectLst>
              </a:tblPr>
              <a:tblGrid>
                <a:gridCol w="870857"/>
                <a:gridCol w="870857"/>
                <a:gridCol w="870857"/>
                <a:gridCol w="870857"/>
                <a:gridCol w="870857"/>
                <a:gridCol w="870857"/>
                <a:gridCol w="870857"/>
              </a:tblGrid>
              <a:tr h="370840">
                <a:tc>
                  <a:txBody>
                    <a:bodyPr/>
                    <a:lstStyle/>
                    <a:p>
                      <a:pPr algn="ctr"/>
                      <a:r>
                        <a:rPr lang="en-US" b="1" dirty="0" smtClean="0"/>
                        <a:t>index</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r>
              <a:tr h="370840">
                <a:tc>
                  <a:txBody>
                    <a:bodyPr/>
                    <a:lstStyle/>
                    <a:p>
                      <a:pPr algn="ctr"/>
                      <a:r>
                        <a:rPr lang="en-US" b="1" dirty="0" smtClean="0"/>
                        <a:t>data</a:t>
                      </a:r>
                      <a:endParaRPr lang="en-US" b="1" dirty="0"/>
                    </a:p>
                  </a:txBody>
                  <a:tcPr/>
                </a:tc>
                <a:tc>
                  <a:txBody>
                    <a:bodyPr/>
                    <a:lstStyle/>
                    <a:p>
                      <a:pPr algn="ctr"/>
                      <a:r>
                        <a:rPr lang="en-US" b="1" dirty="0" smtClean="0"/>
                        <a:t>60</a:t>
                      </a:r>
                      <a:endParaRPr lang="en-US" b="1" dirty="0"/>
                    </a:p>
                  </a:txBody>
                  <a:tcPr/>
                </a:tc>
                <a:tc>
                  <a:txBody>
                    <a:bodyPr/>
                    <a:lstStyle/>
                    <a:p>
                      <a:pPr algn="ctr"/>
                      <a:r>
                        <a:rPr lang="en-US" b="1" dirty="0" smtClean="0"/>
                        <a:t>50</a:t>
                      </a:r>
                      <a:endParaRPr lang="en-US" b="1" dirty="0"/>
                    </a:p>
                  </a:txBody>
                  <a:tcPr/>
                </a:tc>
                <a:tc>
                  <a:txBody>
                    <a:bodyPr/>
                    <a:lstStyle/>
                    <a:p>
                      <a:pPr algn="ctr"/>
                      <a:r>
                        <a:rPr lang="en-US" b="1" dirty="0" smtClean="0"/>
                        <a:t>50</a:t>
                      </a:r>
                      <a:endParaRPr lang="en-US" b="1" dirty="0"/>
                    </a:p>
                  </a:txBody>
                  <a:tcPr/>
                </a:tc>
                <a:tc>
                  <a:txBody>
                    <a:bodyPr/>
                    <a:lstStyle/>
                    <a:p>
                      <a:pPr algn="ctr"/>
                      <a:r>
                        <a:rPr lang="en-US" b="1" dirty="0" smtClean="0"/>
                        <a:t>40</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10</a:t>
                      </a:r>
                      <a:endParaRPr lang="en-US" b="1" dirty="0"/>
                    </a:p>
                  </a:txBody>
                  <a:tcPr/>
                </a:tc>
              </a:tr>
            </a:tbl>
          </a:graphicData>
        </a:graphic>
      </p:graphicFrame>
      <p:sp>
        <p:nvSpPr>
          <p:cNvPr id="7" name="TextBox 6"/>
          <p:cNvSpPr txBox="1"/>
          <p:nvPr/>
        </p:nvSpPr>
        <p:spPr>
          <a:xfrm>
            <a:off x="3347864" y="5722718"/>
            <a:ext cx="936104" cy="369332"/>
          </a:xfrm>
          <a:prstGeom prst="rect">
            <a:avLst/>
          </a:prstGeom>
          <a:noFill/>
        </p:spPr>
        <p:txBody>
          <a:bodyPr wrap="square" rtlCol="0">
            <a:spAutoFit/>
          </a:bodyPr>
          <a:lstStyle/>
          <a:p>
            <a:r>
              <a:rPr lang="en-US" b="1" dirty="0" smtClean="0"/>
              <a:t>Front</a:t>
            </a:r>
            <a:endParaRPr lang="en-US" b="1" dirty="0"/>
          </a:p>
        </p:txBody>
      </p:sp>
      <p:sp>
        <p:nvSpPr>
          <p:cNvPr id="8" name="TextBox 7"/>
          <p:cNvSpPr txBox="1"/>
          <p:nvPr/>
        </p:nvSpPr>
        <p:spPr>
          <a:xfrm>
            <a:off x="7884368" y="5736004"/>
            <a:ext cx="936104" cy="369332"/>
          </a:xfrm>
          <a:prstGeom prst="rect">
            <a:avLst/>
          </a:prstGeom>
          <a:noFill/>
        </p:spPr>
        <p:txBody>
          <a:bodyPr wrap="square" rtlCol="0">
            <a:spAutoFit/>
          </a:bodyPr>
          <a:lstStyle/>
          <a:p>
            <a:r>
              <a:rPr lang="en-US" b="1" dirty="0" smtClean="0"/>
              <a:t>Rear</a:t>
            </a:r>
            <a:endParaRPr lang="en-US" b="1" dirty="0"/>
          </a:p>
        </p:txBody>
      </p:sp>
      <p:sp>
        <p:nvSpPr>
          <p:cNvPr id="9" name="Up Arrow 8"/>
          <p:cNvSpPr/>
          <p:nvPr/>
        </p:nvSpPr>
        <p:spPr>
          <a:xfrm>
            <a:off x="3635896" y="5229200"/>
            <a:ext cx="180020" cy="4935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8100392" y="5229200"/>
            <a:ext cx="144016" cy="4935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5446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6</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sz="2800" dirty="0" smtClean="0"/>
              <a:t>Insert the following values in priority queue:</a:t>
            </a:r>
          </a:p>
          <a:p>
            <a:pPr lvl="1"/>
            <a:r>
              <a:rPr lang="en-US" dirty="0" smtClean="0"/>
              <a:t>5</a:t>
            </a:r>
          </a:p>
          <a:p>
            <a:pPr lvl="1"/>
            <a:r>
              <a:rPr lang="en-US" dirty="0" smtClean="0"/>
              <a:t>30</a:t>
            </a:r>
          </a:p>
          <a:p>
            <a:pPr lvl="1"/>
            <a:r>
              <a:rPr lang="en-US" dirty="0" smtClean="0"/>
              <a:t>80</a:t>
            </a:r>
          </a:p>
          <a:p>
            <a:pPr lvl="1"/>
            <a:r>
              <a:rPr lang="en-US" dirty="0" smtClean="0"/>
              <a:t>10</a:t>
            </a:r>
          </a:p>
          <a:p>
            <a:pPr lvl="1"/>
            <a:r>
              <a:rPr lang="en-US" dirty="0" smtClean="0"/>
              <a:t>60</a:t>
            </a:r>
          </a:p>
          <a:p>
            <a:pPr lvl="1"/>
            <a:r>
              <a:rPr lang="en-US" dirty="0" smtClean="0"/>
              <a:t>10</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A4AE06-6A59-45E0-BD23-6C2DC94D2BC9}" type="slidenum">
              <a:rPr lang="en-US" smtClean="0"/>
              <a:t>36</a:t>
            </a:fld>
            <a:endParaRPr lang="en-US"/>
          </a:p>
        </p:txBody>
      </p:sp>
    </p:spTree>
    <p:extLst>
      <p:ext uri="{BB962C8B-B14F-4D97-AF65-F5344CB8AC3E}">
        <p14:creationId xmlns:p14="http://schemas.microsoft.com/office/powerpoint/2010/main" val="5055742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Heap</a:t>
            </a:r>
            <a:endParaRPr lang="en-US" b="1" dirty="0"/>
          </a:p>
        </p:txBody>
      </p:sp>
      <p:sp>
        <p:nvSpPr>
          <p:cNvPr id="3" name="Content Placeholder 2"/>
          <p:cNvSpPr>
            <a:spLocks noGrp="1"/>
          </p:cNvSpPr>
          <p:nvPr>
            <p:ph idx="1"/>
          </p:nvPr>
        </p:nvSpPr>
        <p:spPr/>
        <p:txBody>
          <a:bodyPr>
            <a:normAutofit/>
          </a:bodyPr>
          <a:lstStyle/>
          <a:p>
            <a:r>
              <a:rPr lang="en-US" sz="2800" b="1" dirty="0" smtClean="0"/>
              <a:t>Heap</a:t>
            </a:r>
            <a:r>
              <a:rPr lang="en-US" sz="2800" dirty="0"/>
              <a:t> is complete </a:t>
            </a:r>
            <a:r>
              <a:rPr lang="en-US" sz="2800" dirty="0" smtClean="0"/>
              <a:t>binary tree</a:t>
            </a:r>
            <a:r>
              <a:rPr lang="en-US" sz="2800" dirty="0"/>
              <a:t> data structure which </a:t>
            </a:r>
            <a:r>
              <a:rPr lang="en-US" sz="2800" dirty="0" smtClean="0"/>
              <a:t>has two types: </a:t>
            </a:r>
          </a:p>
          <a:p>
            <a:pPr lvl="1"/>
            <a:r>
              <a:rPr lang="en-US" sz="2800" b="1" i="1" dirty="0" smtClean="0"/>
              <a:t>Max heap</a:t>
            </a:r>
            <a:r>
              <a:rPr lang="en-US" sz="2800" b="1" dirty="0"/>
              <a:t>:</a:t>
            </a:r>
            <a:r>
              <a:rPr lang="en-US" sz="2800" b="1" dirty="0" smtClean="0"/>
              <a:t> </a:t>
            </a:r>
            <a:r>
              <a:rPr lang="en-US" sz="2800" dirty="0"/>
              <a:t>for any given node C, if P is </a:t>
            </a:r>
            <a:r>
              <a:rPr lang="en-US" sz="2800" dirty="0" smtClean="0"/>
              <a:t>any node in each of node C subtrees , </a:t>
            </a:r>
            <a:r>
              <a:rPr lang="en-US" sz="2800" dirty="0"/>
              <a:t>then the </a:t>
            </a:r>
            <a:r>
              <a:rPr lang="en-US" sz="2800" i="1" dirty="0"/>
              <a:t>key</a:t>
            </a:r>
            <a:r>
              <a:rPr lang="en-US" sz="2800" dirty="0"/>
              <a:t> (the </a:t>
            </a:r>
            <a:r>
              <a:rPr lang="en-US" sz="2800" i="1" dirty="0"/>
              <a:t>value</a:t>
            </a:r>
            <a:r>
              <a:rPr lang="en-US" sz="2800" dirty="0"/>
              <a:t>) of P is </a:t>
            </a:r>
            <a:r>
              <a:rPr lang="en-US" sz="2800" dirty="0" smtClean="0"/>
              <a:t>less than </a:t>
            </a:r>
            <a:r>
              <a:rPr lang="en-US" sz="2800" dirty="0"/>
              <a:t>or equal to the key of C. </a:t>
            </a:r>
            <a:endParaRPr lang="en-US" sz="2800" dirty="0" smtClean="0"/>
          </a:p>
          <a:p>
            <a:pPr lvl="1"/>
            <a:r>
              <a:rPr lang="en-US" sz="2800" b="1" i="1" dirty="0" smtClean="0"/>
              <a:t>Min heap</a:t>
            </a:r>
            <a:r>
              <a:rPr lang="en-US" sz="2800" b="1" dirty="0" smtClean="0"/>
              <a:t>: </a:t>
            </a:r>
            <a:r>
              <a:rPr lang="en-US" sz="2800" dirty="0"/>
              <a:t>for any given node C, if P is any node in </a:t>
            </a:r>
            <a:r>
              <a:rPr lang="en-US" sz="2800" dirty="0" smtClean="0"/>
              <a:t>each of </a:t>
            </a:r>
            <a:r>
              <a:rPr lang="en-US" sz="2800" dirty="0"/>
              <a:t>node C left </a:t>
            </a:r>
            <a:r>
              <a:rPr lang="en-US" sz="2800" dirty="0" smtClean="0"/>
              <a:t>subtrees, then the</a:t>
            </a:r>
            <a:r>
              <a:rPr lang="en-US" sz="2800" dirty="0"/>
              <a:t> </a:t>
            </a:r>
            <a:r>
              <a:rPr lang="en-US" sz="2800" i="1" dirty="0"/>
              <a:t>key</a:t>
            </a:r>
            <a:r>
              <a:rPr lang="en-US" sz="2800" dirty="0"/>
              <a:t> (the </a:t>
            </a:r>
            <a:r>
              <a:rPr lang="en-US" sz="2800" i="1" dirty="0"/>
              <a:t>value</a:t>
            </a:r>
            <a:r>
              <a:rPr lang="en-US" sz="2800" dirty="0"/>
              <a:t>) of P is less than or equal to the key of C. </a:t>
            </a:r>
            <a:r>
              <a:rPr lang="en-US" sz="2800" dirty="0" smtClean="0"/>
              <a:t>.</a:t>
            </a:r>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37</a:t>
            </a:fld>
            <a:endParaRPr lang="en-US"/>
          </a:p>
        </p:txBody>
      </p:sp>
      <p:grpSp>
        <p:nvGrpSpPr>
          <p:cNvPr id="6" name="RadioButtonUnselected"/>
          <p:cNvGrpSpPr/>
          <p:nvPr>
            <p:custDataLst>
              <p:custData r:id="rId1"/>
            </p:custDataLst>
          </p:nvPr>
        </p:nvGrpSpPr>
        <p:grpSpPr>
          <a:xfrm>
            <a:off x="4623936" y="2936394"/>
            <a:ext cx="467629" cy="230832"/>
            <a:chOff x="4356895" y="3334651"/>
            <a:chExt cx="467629" cy="230832"/>
          </a:xfrm>
        </p:grpSpPr>
        <p:sp>
          <p:nvSpPr>
            <p:cNvPr id="7" name="Content"/>
            <p:cNvSpPr txBox="1"/>
            <p:nvPr/>
          </p:nvSpPr>
          <p:spPr>
            <a:xfrm>
              <a:off x="4356895" y="3334651"/>
              <a:ext cx="467629" cy="230832"/>
            </a:xfrm>
            <a:prstGeom prst="rect">
              <a:avLst/>
            </a:prstGeom>
            <a:noFill/>
          </p:spPr>
          <p:txBody>
            <a:bodyPr wrap="none" lIns="164592" tIns="18288" rIns="45720" bIns="27432" rtlCol="0" anchor="ctr" anchorCtr="0">
              <a:spAutoFit/>
            </a:bodyPr>
            <a:lstStyle/>
            <a:p>
              <a:r>
                <a:rPr lang="en-US" sz="1200" dirty="0" smtClean="0">
                  <a:latin typeface="Segoe UI" pitchFamily="34" charset="0"/>
                  <a:ea typeface="Segoe UI" pitchFamily="34" charset="0"/>
                  <a:cs typeface="Segoe UI" pitchFamily="34" charset="0"/>
                </a:rPr>
                <a:t>text</a:t>
              </a:r>
              <a:endParaRPr lang="en-US" sz="1200" dirty="0">
                <a:latin typeface="Segoe UI" pitchFamily="34" charset="0"/>
                <a:ea typeface="Segoe UI" pitchFamily="34" charset="0"/>
                <a:cs typeface="Segoe UI" pitchFamily="34" charset="0"/>
              </a:endParaRPr>
            </a:p>
          </p:txBody>
        </p:sp>
        <p:sp>
          <p:nvSpPr>
            <p:cNvPr id="8" name="Circle"/>
            <p:cNvSpPr/>
            <p:nvPr/>
          </p:nvSpPr>
          <p:spPr>
            <a:xfrm>
              <a:off x="4356895" y="3374807"/>
              <a:ext cx="119960" cy="119922"/>
            </a:xfrm>
            <a:prstGeom prst="ellipse">
              <a:avLst/>
            </a:prstGeom>
            <a:solidFill>
              <a:srgbClr val="FFFFFF"/>
            </a:solidFill>
            <a:ln w="3175">
              <a:solidFill>
                <a:srgbClr val="FFFFFF">
                  <a:lumMod val="50000"/>
                </a:srgbClr>
              </a:solidFill>
            </a:ln>
            <a:effectLst/>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dirty="0"/>
            </a:p>
          </p:txBody>
        </p:sp>
      </p:grpSp>
    </p:spTree>
    <p:extLst>
      <p:ext uri="{BB962C8B-B14F-4D97-AF65-F5344CB8AC3E}">
        <p14:creationId xmlns:p14="http://schemas.microsoft.com/office/powerpoint/2010/main" val="827033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Complete Binary Tree</a:t>
            </a:r>
            <a:endParaRPr lang="en-US" b="1" dirty="0"/>
          </a:p>
        </p:txBody>
      </p:sp>
      <p:sp>
        <p:nvSpPr>
          <p:cNvPr id="3" name="Content Placeholder 2"/>
          <p:cNvSpPr>
            <a:spLocks noGrp="1"/>
          </p:cNvSpPr>
          <p:nvPr>
            <p:ph idx="1"/>
          </p:nvPr>
        </p:nvSpPr>
        <p:spPr/>
        <p:txBody>
          <a:bodyPr/>
          <a:lstStyle/>
          <a:p>
            <a:r>
              <a:rPr lang="en-GB" altLang="en-US" sz="2800" dirty="0" smtClean="0"/>
              <a:t>A </a:t>
            </a:r>
            <a:r>
              <a:rPr lang="en-GB" altLang="en-US" sz="2800" dirty="0"/>
              <a:t>complete binary tree is one in which every level but the last must have the maximum number of nodes possible at that </a:t>
            </a:r>
            <a:r>
              <a:rPr lang="en-GB" altLang="en-US" sz="2800" dirty="0" smtClean="0"/>
              <a:t>level.</a:t>
            </a:r>
          </a:p>
          <a:p>
            <a:endParaRPr lang="en-GB" altLang="en-US" sz="2800" dirty="0"/>
          </a:p>
          <a:p>
            <a:r>
              <a:rPr lang="en-GB" altLang="en-US" sz="2800" dirty="0" smtClean="0"/>
              <a:t>The </a:t>
            </a:r>
            <a:r>
              <a:rPr lang="en-GB" altLang="en-US" sz="2800" dirty="0"/>
              <a:t>last level may have fewer than the maximum possible nodes, but they should be arranged from left to right without any empty spots.</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38</a:t>
            </a:fld>
            <a:endParaRPr lang="en-US"/>
          </a:p>
        </p:txBody>
      </p:sp>
    </p:spTree>
    <p:extLst>
      <p:ext uri="{BB962C8B-B14F-4D97-AF65-F5344CB8AC3E}">
        <p14:creationId xmlns:p14="http://schemas.microsoft.com/office/powerpoint/2010/main" val="1739680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 Binary Tree</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06" y="1386784"/>
            <a:ext cx="9114194" cy="278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39</a:t>
            </a:fld>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4221088"/>
            <a:ext cx="5315297" cy="248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215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a:xfrm>
            <a:off x="457200" y="1600200"/>
            <a:ext cx="8229600" cy="5069160"/>
          </a:xfrm>
        </p:spPr>
        <p:txBody>
          <a:bodyPr>
            <a:normAutofit/>
          </a:bodyPr>
          <a:lstStyle/>
          <a:p>
            <a:r>
              <a:rPr lang="en-US" altLang="en-US" sz="2800" dirty="0" smtClean="0"/>
              <a:t>Suppose we need to answer the following Questions: </a:t>
            </a:r>
          </a:p>
          <a:p>
            <a:pPr lvl="1"/>
            <a:r>
              <a:rPr lang="en-US" altLang="en-US" sz="2400" dirty="0" smtClean="0"/>
              <a:t>How </a:t>
            </a:r>
            <a:r>
              <a:rPr lang="en-US" altLang="en-US" sz="2400" dirty="0"/>
              <a:t>many cities with more than 250,000 people lie within 500 miles of Dallas, Texas? </a:t>
            </a:r>
            <a:endParaRPr lang="en-US" altLang="en-US" sz="2400" dirty="0" smtClean="0"/>
          </a:p>
          <a:p>
            <a:pPr lvl="1"/>
            <a:r>
              <a:rPr lang="en-US" altLang="en-US" sz="2400" dirty="0" smtClean="0"/>
              <a:t>How </a:t>
            </a:r>
            <a:r>
              <a:rPr lang="en-US" altLang="en-US" sz="2400" dirty="0"/>
              <a:t>many people in my company make over $100,000 per year? </a:t>
            </a:r>
            <a:endParaRPr lang="en-US" altLang="en-US" sz="2400" dirty="0" smtClean="0"/>
          </a:p>
          <a:p>
            <a:pPr lvl="1"/>
            <a:r>
              <a:rPr lang="en-US" altLang="en-US" sz="2400" dirty="0" smtClean="0"/>
              <a:t>Can </a:t>
            </a:r>
            <a:r>
              <a:rPr lang="en-US" altLang="en-US" sz="2400" dirty="0"/>
              <a:t>we connect all of our telephone customers with less than 1,000 miles of cable? </a:t>
            </a:r>
            <a:endParaRPr lang="en-US" altLang="en-US" sz="2400" dirty="0" smtClean="0"/>
          </a:p>
          <a:p>
            <a:endParaRPr lang="en-US" altLang="en-US" sz="2800" dirty="0" smtClean="0"/>
          </a:p>
          <a:p>
            <a:r>
              <a:rPr lang="en-US" altLang="en-US" sz="2800" dirty="0" smtClean="0"/>
              <a:t>To answer above questions, We </a:t>
            </a:r>
            <a:r>
              <a:rPr lang="en-US" altLang="en-US" sz="2800" dirty="0"/>
              <a:t>must organize </a:t>
            </a:r>
            <a:r>
              <a:rPr lang="en-US" altLang="en-US" sz="2800" dirty="0" smtClean="0"/>
              <a:t>data in </a:t>
            </a:r>
            <a:r>
              <a:rPr lang="en-US" altLang="en-US" sz="2800" dirty="0"/>
              <a:t>a way that allows us to find the answers in time to satisfy our needs</a:t>
            </a:r>
            <a:r>
              <a:rPr lang="en-US" altLang="en-US" sz="2800" dirty="0" smtClean="0"/>
              <a:t>.</a:t>
            </a:r>
            <a:endParaRPr lang="en-US" alt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a:t>
            </a:fld>
            <a:endParaRPr lang="en-US"/>
          </a:p>
        </p:txBody>
      </p:sp>
    </p:spTree>
    <p:extLst>
      <p:ext uri="{BB962C8B-B14F-4D97-AF65-F5344CB8AC3E}">
        <p14:creationId xmlns:p14="http://schemas.microsoft.com/office/powerpoint/2010/main" val="2870840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Heap</a:t>
            </a:r>
            <a:endParaRPr lang="en-US"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556792"/>
            <a:ext cx="440024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40</a:t>
            </a:fld>
            <a:endParaRPr lang="en-US"/>
          </a:p>
        </p:txBody>
      </p:sp>
    </p:spTree>
    <p:extLst>
      <p:ext uri="{BB962C8B-B14F-4D97-AF65-F5344CB8AC3E}">
        <p14:creationId xmlns:p14="http://schemas.microsoft.com/office/powerpoint/2010/main" val="2057192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Heap</a:t>
            </a:r>
            <a:endParaRPr lang="en-US" b="1" dirty="0"/>
          </a:p>
        </p:txBody>
      </p:sp>
      <p:sp>
        <p:nvSpPr>
          <p:cNvPr id="3" name="Content Placeholder 2"/>
          <p:cNvSpPr>
            <a:spLocks noGrp="1"/>
          </p:cNvSpPr>
          <p:nvPr>
            <p:ph idx="1"/>
          </p:nvPr>
        </p:nvSpPr>
        <p:spPr/>
        <p:txBody>
          <a:bodyPr/>
          <a:lstStyle/>
          <a:p>
            <a:r>
              <a:rPr lang="en-US" sz="2800" b="1" dirty="0" smtClean="0"/>
              <a:t>Example:</a:t>
            </a:r>
            <a:r>
              <a:rPr lang="en-US" sz="2800" dirty="0" smtClean="0"/>
              <a:t> Which of the following is a heap:</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107"/>
            <a:ext cx="9144000" cy="24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lum bright="-4000" contrast="30000"/>
            <a:extLst>
              <a:ext uri="{28A0092B-C50C-407E-A947-70E740481C1C}">
                <a14:useLocalDpi xmlns:a14="http://schemas.microsoft.com/office/drawing/2010/main" val="0"/>
              </a:ext>
            </a:extLst>
          </a:blip>
          <a:srcRect/>
          <a:stretch>
            <a:fillRect/>
          </a:stretch>
        </p:blipFill>
        <p:spPr bwMode="auto">
          <a:xfrm>
            <a:off x="0" y="5301208"/>
            <a:ext cx="906358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7</a:t>
            </a:r>
            <a:endParaRPr lang="en-US" dirty="0"/>
          </a:p>
        </p:txBody>
      </p:sp>
      <p:sp>
        <p:nvSpPr>
          <p:cNvPr id="3" name="Content Placeholder 2"/>
          <p:cNvSpPr>
            <a:spLocks noGrp="1"/>
          </p:cNvSpPr>
          <p:nvPr>
            <p:ph idx="1"/>
          </p:nvPr>
        </p:nvSpPr>
        <p:spPr/>
        <p:txBody>
          <a:bodyPr>
            <a:normAutofit/>
          </a:bodyPr>
          <a:lstStyle/>
          <a:p>
            <a:r>
              <a:rPr lang="en-US" sz="2800" dirty="0" smtClean="0"/>
              <a:t>Construct a heap using the following values:</a:t>
            </a:r>
          </a:p>
          <a:p>
            <a:pPr lvl="1"/>
            <a:r>
              <a:rPr lang="en-US" sz="2600" dirty="0" smtClean="0"/>
              <a:t>22</a:t>
            </a:r>
          </a:p>
          <a:p>
            <a:pPr lvl="1"/>
            <a:r>
              <a:rPr lang="en-US" sz="2600" dirty="0" smtClean="0"/>
              <a:t>10</a:t>
            </a:r>
          </a:p>
          <a:p>
            <a:pPr lvl="1"/>
            <a:r>
              <a:rPr lang="en-US" sz="2600" dirty="0" smtClean="0"/>
              <a:t>100</a:t>
            </a:r>
          </a:p>
          <a:p>
            <a:pPr lvl="1"/>
            <a:r>
              <a:rPr lang="en-US" sz="2600" dirty="0" smtClean="0"/>
              <a:t>90</a:t>
            </a:r>
          </a:p>
          <a:p>
            <a:pPr lvl="1"/>
            <a:r>
              <a:rPr lang="en-US" sz="2600" dirty="0" smtClean="0"/>
              <a:t>44</a:t>
            </a:r>
          </a:p>
          <a:p>
            <a:pPr lvl="1"/>
            <a:r>
              <a:rPr lang="en-US" sz="2600" dirty="0" smtClean="0"/>
              <a:t>60</a:t>
            </a:r>
          </a:p>
          <a:p>
            <a:pPr lvl="1"/>
            <a:r>
              <a:rPr lang="en-US" sz="2600" dirty="0" smtClean="0"/>
              <a:t>80</a:t>
            </a:r>
            <a:endParaRPr lang="en-US" sz="26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42</a:t>
            </a:fld>
            <a:endParaRPr lang="en-US"/>
          </a:p>
        </p:txBody>
      </p:sp>
    </p:spTree>
    <p:extLst>
      <p:ext uri="{BB962C8B-B14F-4D97-AF65-F5344CB8AC3E}">
        <p14:creationId xmlns:p14="http://schemas.microsoft.com/office/powerpoint/2010/main" val="1232920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Hash Table</a:t>
            </a:r>
            <a:endParaRPr lang="en-US" dirty="0"/>
          </a:p>
        </p:txBody>
      </p:sp>
      <p:sp>
        <p:nvSpPr>
          <p:cNvPr id="3" name="Content Placeholder 2"/>
          <p:cNvSpPr>
            <a:spLocks noGrp="1"/>
          </p:cNvSpPr>
          <p:nvPr>
            <p:ph idx="1"/>
          </p:nvPr>
        </p:nvSpPr>
        <p:spPr>
          <a:xfrm>
            <a:off x="457200" y="1600200"/>
            <a:ext cx="8229600" cy="4709120"/>
          </a:xfrm>
        </p:spPr>
        <p:txBody>
          <a:bodyPr>
            <a:normAutofit lnSpcReduction="10000"/>
          </a:bodyPr>
          <a:lstStyle/>
          <a:p>
            <a:pPr marL="342900" lvl="1" indent="-342900">
              <a:buFont typeface="Arial" panose="020B0604020202020204" pitchFamily="34" charset="0"/>
              <a:buChar char="•"/>
            </a:pPr>
            <a:r>
              <a:rPr lang="en-US" altLang="en-US" sz="2800" b="1" dirty="0"/>
              <a:t>Hash table:</a:t>
            </a:r>
            <a:r>
              <a:rPr lang="en-US" altLang="en-US" sz="2800" dirty="0"/>
              <a:t> Term used to describe the data structure used to store and retrieve elements using </a:t>
            </a:r>
            <a:r>
              <a:rPr lang="en-US" altLang="en-US" sz="2800" b="1" dirty="0" smtClean="0"/>
              <a:t>hashing.</a:t>
            </a:r>
          </a:p>
          <a:p>
            <a:pPr marL="342900" lvl="1" indent="-342900">
              <a:buFont typeface="Arial" panose="020B0604020202020204" pitchFamily="34" charset="0"/>
              <a:buChar char="•"/>
            </a:pPr>
            <a:endParaRPr lang="en-US" altLang="en-US" sz="2800" b="1" dirty="0"/>
          </a:p>
          <a:p>
            <a:pPr marL="342900" lvl="1" indent="-342900">
              <a:buFont typeface="Arial" panose="020B0604020202020204" pitchFamily="34" charset="0"/>
              <a:buChar char="•"/>
            </a:pPr>
            <a:r>
              <a:rPr lang="en-US" altLang="en-US" sz="2800" b="1" dirty="0"/>
              <a:t>Hashing:</a:t>
            </a:r>
            <a:r>
              <a:rPr lang="en-US" altLang="en-US" sz="2800" dirty="0"/>
              <a:t> The technique for ordering and accessing elements in a list in a relatively constant amount of time by manipulating the key to identify its location in the </a:t>
            </a:r>
            <a:r>
              <a:rPr lang="en-US" altLang="en-US" sz="2800" dirty="0" smtClean="0"/>
              <a:t>list.</a:t>
            </a:r>
          </a:p>
          <a:p>
            <a:pPr marL="342900" lvl="1" indent="-342900">
              <a:buFont typeface="Arial" panose="020B0604020202020204" pitchFamily="34" charset="0"/>
              <a:buChar char="•"/>
            </a:pPr>
            <a:endParaRPr lang="en-US" altLang="en-US" sz="2800" dirty="0"/>
          </a:p>
          <a:p>
            <a:pPr marL="342900" lvl="1" indent="-342900">
              <a:buFont typeface="Arial" panose="020B0604020202020204" pitchFamily="34" charset="0"/>
              <a:buChar char="•"/>
            </a:pPr>
            <a:r>
              <a:rPr lang="en-US" altLang="en-US" sz="2800" b="1" dirty="0"/>
              <a:t>Hash Functions:</a:t>
            </a:r>
            <a:r>
              <a:rPr lang="en-US" altLang="en-US" sz="2800" dirty="0"/>
              <a:t> A function used to manipulate the key of an element in a list to identify its location in the </a:t>
            </a:r>
            <a:r>
              <a:rPr lang="en-US" altLang="en-US" sz="2800" dirty="0" smtClean="0"/>
              <a:t>list</a:t>
            </a:r>
            <a:endParaRPr lang="en-US" altLang="en-US" sz="2800" b="1"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43</a:t>
            </a:fld>
            <a:endParaRPr lang="en-US"/>
          </a:p>
        </p:txBody>
      </p:sp>
    </p:spTree>
    <p:extLst>
      <p:ext uri="{BB962C8B-B14F-4D97-AF65-F5344CB8AC3E}">
        <p14:creationId xmlns:p14="http://schemas.microsoft.com/office/powerpoint/2010/main" val="1595629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260648"/>
            <a:ext cx="8533631" cy="1143000"/>
          </a:xfrm>
        </p:spPr>
        <p:txBody>
          <a:bodyPr>
            <a:normAutofit fontScale="90000"/>
          </a:bodyPr>
          <a:lstStyle/>
          <a:p>
            <a:r>
              <a:rPr lang="en-US" altLang="en-US" b="1" dirty="0"/>
              <a:t>Using a hash function to Determine the Location of the Element in an Array</a:t>
            </a:r>
            <a:endParaRPr lang="en-US"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425910" cy="382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44</a:t>
            </a:fld>
            <a:endParaRPr lang="en-US"/>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 y="5665279"/>
            <a:ext cx="8980487" cy="1192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8630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Graphs</a:t>
            </a:r>
            <a:endParaRPr lang="en-US" b="1" dirty="0"/>
          </a:p>
        </p:txBody>
      </p:sp>
      <p:sp>
        <p:nvSpPr>
          <p:cNvPr id="3" name="Content Placeholder 2"/>
          <p:cNvSpPr>
            <a:spLocks noGrp="1"/>
          </p:cNvSpPr>
          <p:nvPr>
            <p:ph idx="1"/>
          </p:nvPr>
        </p:nvSpPr>
        <p:spPr>
          <a:xfrm>
            <a:off x="457200" y="1600200"/>
            <a:ext cx="8229600" cy="4637112"/>
          </a:xfrm>
        </p:spPr>
        <p:txBody>
          <a:bodyPr>
            <a:noAutofit/>
          </a:bodyPr>
          <a:lstStyle/>
          <a:p>
            <a:r>
              <a:rPr lang="en-US" sz="2800" b="1" dirty="0"/>
              <a:t>Graph: </a:t>
            </a:r>
            <a:r>
              <a:rPr lang="en-US" sz="2800" dirty="0"/>
              <a:t>A data structure that consists of a set of </a:t>
            </a:r>
            <a:r>
              <a:rPr lang="en-US" sz="2800" dirty="0" smtClean="0"/>
              <a:t>nodes </a:t>
            </a:r>
            <a:r>
              <a:rPr lang="en-US" sz="2800" dirty="0"/>
              <a:t>and a set of edges that relate the nodes to each other</a:t>
            </a:r>
          </a:p>
          <a:p>
            <a:pPr lvl="1"/>
            <a:r>
              <a:rPr lang="en-US" sz="2400" dirty="0" smtClean="0"/>
              <a:t>Edge </a:t>
            </a:r>
            <a:r>
              <a:rPr lang="en-US" sz="2400" dirty="0"/>
              <a:t>(arc): </a:t>
            </a:r>
            <a:r>
              <a:rPr lang="en-US" sz="2400" dirty="0" smtClean="0"/>
              <a:t>representing </a:t>
            </a:r>
            <a:r>
              <a:rPr lang="en-US" sz="2400" dirty="0"/>
              <a:t>a connection between two nodes in a </a:t>
            </a:r>
            <a:r>
              <a:rPr lang="en-US" sz="2400" dirty="0" smtClean="0"/>
              <a:t>graph.</a:t>
            </a:r>
            <a:endParaRPr lang="en-US" sz="2400" dirty="0"/>
          </a:p>
          <a:p>
            <a:endParaRPr lang="en-US" sz="2800" dirty="0" smtClean="0"/>
          </a:p>
          <a:p>
            <a:r>
              <a:rPr lang="en-US" sz="2800" b="1" dirty="0" smtClean="0"/>
              <a:t>Two </a:t>
            </a:r>
            <a:r>
              <a:rPr lang="en-US" sz="2800" b="1" dirty="0"/>
              <a:t>kinds of graphs:</a:t>
            </a:r>
          </a:p>
          <a:p>
            <a:pPr lvl="1"/>
            <a:r>
              <a:rPr lang="en-US" sz="2400" b="1" dirty="0"/>
              <a:t>Undirected graph:</a:t>
            </a:r>
            <a:r>
              <a:rPr lang="en-US" sz="2400" dirty="0"/>
              <a:t> A graph in which the edges have no </a:t>
            </a:r>
            <a:r>
              <a:rPr lang="en-US" sz="2400" dirty="0" smtClean="0"/>
              <a:t>direction.</a:t>
            </a:r>
            <a:endParaRPr lang="en-US" sz="2400" dirty="0"/>
          </a:p>
          <a:p>
            <a:pPr lvl="1"/>
            <a:r>
              <a:rPr lang="en-US" sz="2400" b="1" dirty="0"/>
              <a:t>Directed graph (digraph): </a:t>
            </a:r>
            <a:r>
              <a:rPr lang="en-US" sz="2400" dirty="0"/>
              <a:t>A graph in which each edge is directed from one vertex to another (or the same) </a:t>
            </a:r>
            <a:r>
              <a:rPr lang="en-US" sz="2400" dirty="0" smtClean="0"/>
              <a:t>vertex.</a:t>
            </a:r>
            <a:endParaRPr lang="en-US" sz="2400" dirty="0"/>
          </a:p>
          <a:p>
            <a:endParaRPr lang="en-US" sz="24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45</a:t>
            </a:fld>
            <a:endParaRPr lang="en-US"/>
          </a:p>
        </p:txBody>
      </p:sp>
    </p:spTree>
    <p:extLst>
      <p:ext uri="{BB962C8B-B14F-4D97-AF65-F5344CB8AC3E}">
        <p14:creationId xmlns:p14="http://schemas.microsoft.com/office/powerpoint/2010/main" val="4241253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Graphs</a:t>
            </a:r>
            <a:endParaRPr lang="en-US" dirty="0"/>
          </a:p>
        </p:txBody>
      </p:sp>
      <p:sp>
        <p:nvSpPr>
          <p:cNvPr id="3" name="Content Placeholder 2"/>
          <p:cNvSpPr>
            <a:spLocks noGrp="1"/>
          </p:cNvSpPr>
          <p:nvPr>
            <p:ph idx="1"/>
          </p:nvPr>
        </p:nvSpPr>
        <p:spPr>
          <a:xfrm>
            <a:off x="467544" y="1844824"/>
            <a:ext cx="8229600" cy="4525963"/>
          </a:xfrm>
        </p:spPr>
        <p:txBody>
          <a:bodyPr>
            <a:normAutofit/>
          </a:bodyPr>
          <a:lstStyle/>
          <a:p>
            <a:r>
              <a:rPr lang="en-US" sz="2800" b="1" dirty="0"/>
              <a:t>A general tree is a special kind of </a:t>
            </a:r>
            <a:r>
              <a:rPr lang="en-US" sz="2800" b="1" dirty="0" smtClean="0"/>
              <a:t>graph.</a:t>
            </a:r>
            <a:endParaRPr lang="en-US" sz="2800" b="1" dirty="0"/>
          </a:p>
          <a:p>
            <a:endParaRPr lang="en-US" sz="2800" dirty="0" smtClean="0"/>
          </a:p>
          <a:p>
            <a:r>
              <a:rPr lang="en-US" sz="2800" b="1" dirty="0" smtClean="0"/>
              <a:t>Graphs </a:t>
            </a:r>
            <a:r>
              <a:rPr lang="en-US" sz="2800" b="1" dirty="0"/>
              <a:t>may be used to </a:t>
            </a:r>
            <a:r>
              <a:rPr lang="en-US" sz="2800" b="1" dirty="0" smtClean="0"/>
              <a:t>model:</a:t>
            </a:r>
          </a:p>
          <a:p>
            <a:pPr lvl="1"/>
            <a:r>
              <a:rPr lang="en-US" sz="2800" dirty="0" smtClean="0"/>
              <a:t>Computer </a:t>
            </a:r>
            <a:r>
              <a:rPr lang="en-US" sz="2800" dirty="0"/>
              <a:t>networks, </a:t>
            </a:r>
            <a:endParaRPr lang="en-US" sz="2800" dirty="0" smtClean="0"/>
          </a:p>
          <a:p>
            <a:pPr lvl="1"/>
            <a:r>
              <a:rPr lang="en-US" sz="2800" dirty="0" smtClean="0"/>
              <a:t>Airline routes</a:t>
            </a:r>
            <a:r>
              <a:rPr lang="en-US" sz="2800" dirty="0"/>
              <a:t>.</a:t>
            </a:r>
            <a:endParaRPr lang="en-US" sz="2800" dirty="0" smtClean="0"/>
          </a:p>
          <a:p>
            <a:pPr lvl="1"/>
            <a:r>
              <a:rPr lang="en-US" sz="2800" dirty="0" smtClean="0"/>
              <a:t>As </a:t>
            </a:r>
            <a:r>
              <a:rPr lang="en-US" sz="2800" dirty="0"/>
              <a:t>abstract relationships such as course pre-requisite </a:t>
            </a:r>
            <a:r>
              <a:rPr lang="en-US" sz="2800" dirty="0" smtClean="0"/>
              <a:t>structures, etc</a:t>
            </a:r>
            <a:r>
              <a:rPr lang="en-US" sz="2800" dirty="0"/>
              <a:t>.</a:t>
            </a:r>
            <a:r>
              <a:rPr lang="en-US" sz="2800" dirty="0" smtClean="0"/>
              <a:t>.</a:t>
            </a:r>
            <a:endParaRPr lang="en-US" sz="2800" dirty="0"/>
          </a:p>
          <a:p>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46</a:t>
            </a:fld>
            <a:endParaRPr lang="en-US"/>
          </a:p>
        </p:txBody>
      </p:sp>
    </p:spTree>
    <p:extLst>
      <p:ext uri="{BB962C8B-B14F-4D97-AF65-F5344CB8AC3E}">
        <p14:creationId xmlns:p14="http://schemas.microsoft.com/office/powerpoint/2010/main" val="3252208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Graphs</a:t>
            </a:r>
            <a:endParaRPr lang="en-US" dirty="0"/>
          </a:p>
        </p:txBody>
      </p:sp>
      <p:sp>
        <p:nvSpPr>
          <p:cNvPr id="3" name="Content Placeholder 2"/>
          <p:cNvSpPr>
            <a:spLocks noGrp="1"/>
          </p:cNvSpPr>
          <p:nvPr>
            <p:ph idx="1"/>
          </p:nvPr>
        </p:nvSpPr>
        <p:spPr>
          <a:xfrm>
            <a:off x="457200" y="1600200"/>
            <a:ext cx="8229600" cy="4925144"/>
          </a:xfrm>
        </p:spPr>
        <p:txBody>
          <a:bodyPr>
            <a:noAutofit/>
          </a:bodyPr>
          <a:lstStyle/>
          <a:p>
            <a:r>
              <a:rPr lang="en-US" altLang="en-US" sz="2800" b="1" dirty="0"/>
              <a:t>Adjacent </a:t>
            </a:r>
            <a:r>
              <a:rPr lang="en-US" altLang="en-US" sz="2800" b="1" dirty="0" smtClean="0"/>
              <a:t>nodes:</a:t>
            </a:r>
            <a:r>
              <a:rPr lang="en-US" altLang="en-US" sz="2800" dirty="0" smtClean="0"/>
              <a:t> </a:t>
            </a:r>
            <a:r>
              <a:rPr lang="en-US" altLang="en-US" sz="2800" dirty="0"/>
              <a:t>Two </a:t>
            </a:r>
            <a:r>
              <a:rPr lang="en-US" altLang="en-US" sz="2800" dirty="0" smtClean="0"/>
              <a:t>nodes in </a:t>
            </a:r>
            <a:r>
              <a:rPr lang="en-US" altLang="en-US" sz="2800" dirty="0"/>
              <a:t>a graph that are connected by an </a:t>
            </a:r>
            <a:r>
              <a:rPr lang="en-US" altLang="en-US" sz="2800" dirty="0" smtClean="0"/>
              <a:t>edge.</a:t>
            </a:r>
            <a:endParaRPr lang="en-US" altLang="en-US" sz="2800" dirty="0"/>
          </a:p>
          <a:p>
            <a:endParaRPr lang="en-US" altLang="en-US" sz="2800" b="1" dirty="0" smtClean="0"/>
          </a:p>
          <a:p>
            <a:r>
              <a:rPr lang="en-US" altLang="en-US" sz="2800" b="1" dirty="0" smtClean="0"/>
              <a:t>Path</a:t>
            </a:r>
            <a:r>
              <a:rPr lang="en-US" altLang="en-US" sz="2800" b="1" dirty="0"/>
              <a:t>:</a:t>
            </a:r>
            <a:r>
              <a:rPr lang="en-US" altLang="en-US" sz="2800" dirty="0"/>
              <a:t> A sequence of </a:t>
            </a:r>
            <a:r>
              <a:rPr lang="en-US" altLang="en-US" sz="2800" dirty="0" smtClean="0"/>
              <a:t>nodes that </a:t>
            </a:r>
            <a:r>
              <a:rPr lang="en-US" altLang="en-US" sz="2800" dirty="0"/>
              <a:t>connects two nodes in a </a:t>
            </a:r>
            <a:r>
              <a:rPr lang="en-US" altLang="en-US" sz="2800" dirty="0" smtClean="0"/>
              <a:t>graph.</a:t>
            </a:r>
            <a:endParaRPr lang="en-US" altLang="en-US" sz="2800" dirty="0"/>
          </a:p>
          <a:p>
            <a:endParaRPr lang="en-US" altLang="en-US" sz="2800" b="1" dirty="0" smtClean="0"/>
          </a:p>
          <a:p>
            <a:r>
              <a:rPr lang="en-US" altLang="en-US" sz="2800" b="1" dirty="0" smtClean="0"/>
              <a:t>Complete </a:t>
            </a:r>
            <a:r>
              <a:rPr lang="en-US" altLang="en-US" sz="2800" b="1" dirty="0"/>
              <a:t>graph:</a:t>
            </a:r>
            <a:r>
              <a:rPr lang="en-US" altLang="en-US" sz="2800" dirty="0"/>
              <a:t> A graph in which every </a:t>
            </a:r>
            <a:r>
              <a:rPr lang="en-US" altLang="en-US" sz="2800" dirty="0" smtClean="0"/>
              <a:t>node is </a:t>
            </a:r>
            <a:r>
              <a:rPr lang="en-US" altLang="en-US" sz="2800" dirty="0"/>
              <a:t>directly connected to every other </a:t>
            </a:r>
            <a:r>
              <a:rPr lang="en-US" altLang="en-US" sz="2800" dirty="0" smtClean="0"/>
              <a:t>node. </a:t>
            </a:r>
            <a:endParaRPr lang="en-US" altLang="en-US" sz="2800" dirty="0"/>
          </a:p>
          <a:p>
            <a:endParaRPr lang="en-US" altLang="en-US" sz="2800" b="1" dirty="0" smtClean="0"/>
          </a:p>
          <a:p>
            <a:r>
              <a:rPr lang="en-US" altLang="en-US" sz="2800" b="1" dirty="0" smtClean="0"/>
              <a:t>Weighted </a:t>
            </a:r>
            <a:r>
              <a:rPr lang="en-US" altLang="en-US" sz="2800" b="1" dirty="0"/>
              <a:t>graph:</a:t>
            </a:r>
            <a:r>
              <a:rPr lang="en-US" altLang="en-US" sz="2800" dirty="0"/>
              <a:t> A graph in which each edge carries a </a:t>
            </a:r>
            <a:r>
              <a:rPr lang="en-US" altLang="en-US" sz="2800" dirty="0" smtClean="0"/>
              <a:t>value.</a:t>
            </a:r>
            <a:endParaRPr lang="en-US" altLang="en-US" sz="2800" dirty="0"/>
          </a:p>
          <a:p>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47</a:t>
            </a:fld>
            <a:endParaRPr lang="en-US"/>
          </a:p>
        </p:txBody>
      </p:sp>
    </p:spTree>
    <p:extLst>
      <p:ext uri="{BB962C8B-B14F-4D97-AF65-F5344CB8AC3E}">
        <p14:creationId xmlns:p14="http://schemas.microsoft.com/office/powerpoint/2010/main" val="835381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Directed </a:t>
            </a:r>
            <a:r>
              <a:rPr lang="en-US" b="1" dirty="0" smtClean="0"/>
              <a:t>Graph vs </a:t>
            </a:r>
            <a:r>
              <a:rPr lang="en-US" b="1" dirty="0"/>
              <a:t>Undirected </a:t>
            </a:r>
            <a:r>
              <a:rPr lang="en-US" b="1" dirty="0" smtClean="0"/>
              <a:t>Graph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057963"/>
            <a:ext cx="7620000" cy="388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48</a:t>
            </a:fld>
            <a:endParaRPr lang="en-US"/>
          </a:p>
        </p:txBody>
      </p:sp>
    </p:spTree>
    <p:extLst>
      <p:ext uri="{BB962C8B-B14F-4D97-AF65-F5344CB8AC3E}">
        <p14:creationId xmlns:p14="http://schemas.microsoft.com/office/powerpoint/2010/main" val="4213457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Complete </a:t>
            </a:r>
            <a:r>
              <a:rPr lang="en-US" altLang="en-US" b="1" dirty="0" smtClean="0"/>
              <a:t>Graph</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164" y="1915362"/>
            <a:ext cx="8500292" cy="403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49</a:t>
            </a:fld>
            <a:endParaRPr lang="en-US"/>
          </a:p>
        </p:txBody>
      </p:sp>
    </p:spTree>
    <p:extLst>
      <p:ext uri="{BB962C8B-B14F-4D97-AF65-F5344CB8AC3E}">
        <p14:creationId xmlns:p14="http://schemas.microsoft.com/office/powerpoint/2010/main" val="3857596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normAutofit/>
          </a:bodyPr>
          <a:lstStyle/>
          <a:p>
            <a:r>
              <a:rPr lang="en-US" altLang="en-US" sz="2800" dirty="0"/>
              <a:t>The primary purpose of most computer programs is </a:t>
            </a:r>
            <a:r>
              <a:rPr lang="en-US" altLang="en-US" sz="2800" dirty="0" smtClean="0"/>
              <a:t>not only </a:t>
            </a:r>
            <a:r>
              <a:rPr lang="en-US" altLang="en-US" sz="2800" dirty="0"/>
              <a:t>to perform calculations, </a:t>
            </a:r>
            <a:r>
              <a:rPr lang="en-US" altLang="en-US" sz="2800" dirty="0" smtClean="0"/>
              <a:t>but also </a:t>
            </a:r>
            <a:r>
              <a:rPr lang="en-US" altLang="en-US" sz="2800" dirty="0"/>
              <a:t>to store and retrieve information </a:t>
            </a:r>
            <a:r>
              <a:rPr lang="en-US" altLang="en-US" sz="2800" dirty="0" smtClean="0"/>
              <a:t>usually </a:t>
            </a:r>
            <a:r>
              <a:rPr lang="en-US" altLang="en-US" sz="2800" dirty="0"/>
              <a:t>as fast as possible</a:t>
            </a:r>
            <a:r>
              <a:rPr lang="en-US" altLang="en-US" sz="2800" dirty="0" smtClean="0"/>
              <a:t>.</a:t>
            </a:r>
          </a:p>
          <a:p>
            <a:endParaRPr lang="en-US" altLang="en-US" sz="2800" dirty="0" smtClean="0"/>
          </a:p>
          <a:p>
            <a:r>
              <a:rPr lang="en-US" altLang="en-US" sz="2800" dirty="0" smtClean="0"/>
              <a:t>For </a:t>
            </a:r>
            <a:r>
              <a:rPr lang="en-US" altLang="en-US" sz="2800" dirty="0"/>
              <a:t>this reason, the study of data structures and the algorithms that manipulate them is at the heart of </a:t>
            </a:r>
            <a:r>
              <a:rPr lang="en-US" altLang="en-US" sz="2800" dirty="0" smtClean="0"/>
              <a:t>computer science</a:t>
            </a:r>
            <a:r>
              <a:rPr lang="en-US" altLang="en-US" sz="2800" dirty="0"/>
              <a:t>.  helping you to understand how to structure </a:t>
            </a:r>
            <a:r>
              <a:rPr lang="en-US" altLang="en-US" sz="2800" dirty="0" smtClean="0"/>
              <a:t>data to </a:t>
            </a:r>
            <a:r>
              <a:rPr lang="en-US" altLang="en-US" sz="2800" dirty="0"/>
              <a:t>support efficient processing.</a:t>
            </a:r>
            <a:endParaRPr lang="en-US" sz="28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a:t>
            </a:fld>
            <a:endParaRPr lang="en-US"/>
          </a:p>
        </p:txBody>
      </p:sp>
    </p:spTree>
    <p:extLst>
      <p:ext uri="{BB962C8B-B14F-4D97-AF65-F5344CB8AC3E}">
        <p14:creationId xmlns:p14="http://schemas.microsoft.com/office/powerpoint/2010/main" val="1968741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Weighted </a:t>
            </a:r>
            <a:r>
              <a:rPr lang="en-US" altLang="en-US" b="1" dirty="0" smtClean="0"/>
              <a:t>Graph</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3626" y="2125817"/>
            <a:ext cx="6767147" cy="374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50</a:t>
            </a:fld>
            <a:endParaRPr lang="en-US"/>
          </a:p>
        </p:txBody>
      </p:sp>
    </p:spTree>
    <p:extLst>
      <p:ext uri="{BB962C8B-B14F-4D97-AF65-F5344CB8AC3E}">
        <p14:creationId xmlns:p14="http://schemas.microsoft.com/office/powerpoint/2010/main" val="2372241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3</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51</a:t>
            </a:fld>
            <a:endParaRPr lang="en-US"/>
          </a:p>
        </p:txBody>
      </p:sp>
    </p:spTree>
    <p:extLst>
      <p:ext uri="{BB962C8B-B14F-4D97-AF65-F5344CB8AC3E}">
        <p14:creationId xmlns:p14="http://schemas.microsoft.com/office/powerpoint/2010/main" val="4039921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Data Type</a:t>
            </a:r>
            <a:endParaRPr lang="en-US" b="1" dirty="0"/>
          </a:p>
        </p:txBody>
      </p:sp>
      <p:sp>
        <p:nvSpPr>
          <p:cNvPr id="3" name="Content Placeholder 2"/>
          <p:cNvSpPr>
            <a:spLocks noGrp="1"/>
          </p:cNvSpPr>
          <p:nvPr>
            <p:ph idx="1"/>
          </p:nvPr>
        </p:nvSpPr>
        <p:spPr/>
        <p:txBody>
          <a:bodyPr>
            <a:normAutofit/>
          </a:bodyPr>
          <a:lstStyle/>
          <a:p>
            <a:r>
              <a:rPr lang="en-US" sz="2800" b="1" dirty="0" smtClean="0"/>
              <a:t>Meaningful </a:t>
            </a:r>
            <a:r>
              <a:rPr lang="en-US" sz="2800" b="1" dirty="0"/>
              <a:t>data is organized </a:t>
            </a:r>
            <a:r>
              <a:rPr lang="en-US" sz="2800" b="1" dirty="0" smtClean="0"/>
              <a:t>into:</a:t>
            </a:r>
          </a:p>
          <a:p>
            <a:pPr lvl="1"/>
            <a:r>
              <a:rPr lang="en-US" sz="2400" dirty="0" smtClean="0"/>
              <a:t>Primitive </a:t>
            </a:r>
            <a:r>
              <a:rPr lang="en-US" sz="2400" dirty="0"/>
              <a:t>data types such as integer, real, and </a:t>
            </a:r>
            <a:r>
              <a:rPr lang="en-US" sz="2400" dirty="0" smtClean="0"/>
              <a:t>Boolean. </a:t>
            </a:r>
          </a:p>
          <a:p>
            <a:pPr lvl="1"/>
            <a:r>
              <a:rPr lang="en-US" sz="2400" dirty="0" smtClean="0"/>
              <a:t>And </a:t>
            </a:r>
            <a:r>
              <a:rPr lang="en-US" sz="2400" dirty="0"/>
              <a:t>into more complex data structures such as arrays and binary trees. </a:t>
            </a:r>
            <a:endParaRPr lang="en-US" sz="2400" dirty="0" smtClean="0"/>
          </a:p>
          <a:p>
            <a:pPr lvl="1"/>
            <a:endParaRPr lang="en-US" sz="2400" dirty="0" smtClean="0"/>
          </a:p>
          <a:p>
            <a:r>
              <a:rPr lang="en-US" sz="2800" b="1" dirty="0"/>
              <a:t>So the idea of a data type </a:t>
            </a:r>
            <a:r>
              <a:rPr lang="en-US" sz="2800" b="1" dirty="0" smtClean="0"/>
              <a:t>includes:</a:t>
            </a:r>
          </a:p>
          <a:p>
            <a:pPr lvl="1"/>
            <a:r>
              <a:rPr lang="en-US" sz="2400" dirty="0" smtClean="0"/>
              <a:t>A </a:t>
            </a:r>
            <a:r>
              <a:rPr lang="en-US" sz="2400" dirty="0"/>
              <a:t>specification of the </a:t>
            </a:r>
            <a:r>
              <a:rPr lang="en-US" sz="2400" b="1" dirty="0"/>
              <a:t>possible values </a:t>
            </a:r>
            <a:r>
              <a:rPr lang="en-US" sz="2400" dirty="0"/>
              <a:t>of that </a:t>
            </a:r>
            <a:r>
              <a:rPr lang="en-US" sz="2400" dirty="0" smtClean="0"/>
              <a:t>type.</a:t>
            </a:r>
          </a:p>
          <a:p>
            <a:pPr lvl="1"/>
            <a:r>
              <a:rPr lang="en-US" sz="2400" dirty="0" smtClean="0"/>
              <a:t>The </a:t>
            </a:r>
            <a:r>
              <a:rPr lang="en-US" sz="2400" b="1" dirty="0"/>
              <a:t>operations</a:t>
            </a:r>
            <a:r>
              <a:rPr lang="en-US" sz="2400" dirty="0"/>
              <a:t> that can be performed on those values.</a:t>
            </a:r>
          </a:p>
          <a:p>
            <a:endParaRPr lang="en-US" sz="28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52</a:t>
            </a:fld>
            <a:endParaRPr lang="en-US"/>
          </a:p>
        </p:txBody>
      </p:sp>
    </p:spTree>
    <p:extLst>
      <p:ext uri="{BB962C8B-B14F-4D97-AF65-F5344CB8AC3E}">
        <p14:creationId xmlns:p14="http://schemas.microsoft.com/office/powerpoint/2010/main" val="18406712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Abstract </a:t>
            </a:r>
            <a:r>
              <a:rPr lang="en-US" altLang="en-US" b="1" dirty="0" smtClean="0"/>
              <a:t>Data Type </a:t>
            </a:r>
            <a:r>
              <a:rPr lang="en-US" altLang="en-US" b="1" dirty="0"/>
              <a:t>(ADT)</a:t>
            </a:r>
            <a:endParaRPr lang="en-US" dirty="0"/>
          </a:p>
        </p:txBody>
      </p:sp>
      <p:sp>
        <p:nvSpPr>
          <p:cNvPr id="3" name="Content Placeholder 2"/>
          <p:cNvSpPr>
            <a:spLocks noGrp="1"/>
          </p:cNvSpPr>
          <p:nvPr>
            <p:ph idx="1"/>
          </p:nvPr>
        </p:nvSpPr>
        <p:spPr/>
        <p:txBody>
          <a:bodyPr>
            <a:normAutofit/>
          </a:bodyPr>
          <a:lstStyle/>
          <a:p>
            <a:r>
              <a:rPr lang="en-US" sz="3000" dirty="0"/>
              <a:t>A data type whose properties (domain and operations) are specified independently of any particular </a:t>
            </a:r>
            <a:r>
              <a:rPr lang="en-US" sz="3000" dirty="0" smtClean="0"/>
              <a:t>implementation</a:t>
            </a:r>
            <a:r>
              <a:rPr lang="en-US" dirty="0" smtClean="0"/>
              <a:t>.</a:t>
            </a:r>
          </a:p>
          <a:p>
            <a:pPr marL="342900" lvl="1" indent="-342900"/>
            <a:endParaRPr lang="en-US" sz="3000" dirty="0" smtClean="0"/>
          </a:p>
          <a:p>
            <a:pPr marL="342900" lvl="1" indent="-342900"/>
            <a:r>
              <a:rPr lang="en-US" sz="3000" dirty="0" smtClean="0"/>
              <a:t>The </a:t>
            </a:r>
            <a:r>
              <a:rPr lang="en-US" sz="3000" dirty="0"/>
              <a:t>definition of ADT only mentions what operations are to be performed but not how these operations will be implemented. </a:t>
            </a:r>
            <a:endParaRPr lang="en-US" sz="3000" dirty="0" smtClean="0"/>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53</a:t>
            </a:fld>
            <a:endParaRPr lang="en-US"/>
          </a:p>
        </p:txBody>
      </p:sp>
    </p:spTree>
    <p:extLst>
      <p:ext uri="{BB962C8B-B14F-4D97-AF65-F5344CB8AC3E}">
        <p14:creationId xmlns:p14="http://schemas.microsoft.com/office/powerpoint/2010/main" val="1861819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Abstract </a:t>
            </a:r>
            <a:r>
              <a:rPr lang="en-US" altLang="en-US" b="1" dirty="0" smtClean="0"/>
              <a:t>Data Type </a:t>
            </a:r>
            <a:r>
              <a:rPr lang="en-US" altLang="en-US" b="1" dirty="0"/>
              <a:t>(ADT)</a:t>
            </a:r>
            <a:endParaRPr lang="en-US" dirty="0"/>
          </a:p>
        </p:txBody>
      </p:sp>
      <p:sp>
        <p:nvSpPr>
          <p:cNvPr id="3" name="Content Placeholder 2"/>
          <p:cNvSpPr>
            <a:spLocks noGrp="1"/>
          </p:cNvSpPr>
          <p:nvPr>
            <p:ph idx="1"/>
          </p:nvPr>
        </p:nvSpPr>
        <p:spPr/>
        <p:txBody>
          <a:bodyPr>
            <a:normAutofit fontScale="92500" lnSpcReduction="20000"/>
          </a:bodyPr>
          <a:lstStyle/>
          <a:p>
            <a:pPr marL="342900" lvl="1" indent="-342900"/>
            <a:r>
              <a:rPr lang="en-US" sz="3000" dirty="0"/>
              <a:t>It does not specify how data will be organized in memory and what algorithms will be used for implementing the operations. </a:t>
            </a:r>
            <a:endParaRPr lang="en-US" sz="3000" dirty="0" smtClean="0"/>
          </a:p>
          <a:p>
            <a:pPr marL="342900" lvl="1" indent="-342900"/>
            <a:endParaRPr lang="en-US" sz="3000" dirty="0"/>
          </a:p>
          <a:p>
            <a:pPr marL="342900" lvl="1" indent="-342900"/>
            <a:r>
              <a:rPr lang="en-US" sz="3000" dirty="0" smtClean="0"/>
              <a:t>It </a:t>
            </a:r>
            <a:r>
              <a:rPr lang="en-US" sz="3000" dirty="0"/>
              <a:t>is called </a:t>
            </a:r>
            <a:r>
              <a:rPr lang="en-US" sz="3000" b="1" dirty="0"/>
              <a:t>“abstract” </a:t>
            </a:r>
            <a:r>
              <a:rPr lang="en-US" sz="3000" dirty="0"/>
              <a:t>because it gives an implementation-independent view. </a:t>
            </a:r>
            <a:endParaRPr lang="en-US" sz="3000" dirty="0" smtClean="0"/>
          </a:p>
          <a:p>
            <a:pPr marL="342900" lvl="1" indent="-342900"/>
            <a:endParaRPr lang="en-US" sz="3000" dirty="0"/>
          </a:p>
          <a:p>
            <a:pPr marL="342900" lvl="1" indent="-342900"/>
            <a:r>
              <a:rPr lang="en-US" sz="3000" dirty="0" smtClean="0"/>
              <a:t>The </a:t>
            </a:r>
            <a:r>
              <a:rPr lang="en-US" sz="3000" dirty="0"/>
              <a:t>process of providing only the essentials and hiding the details is known as </a:t>
            </a:r>
            <a:r>
              <a:rPr lang="en-US" sz="3000" b="1" dirty="0"/>
              <a:t>abstraction</a:t>
            </a:r>
            <a:r>
              <a:rPr lang="en-US" sz="3200" dirty="0" smtClean="0"/>
              <a:t>.</a:t>
            </a:r>
            <a:endParaRPr lang="en-US" altLang="en-US" sz="3200" dirty="0"/>
          </a:p>
          <a:p>
            <a:pPr marL="742950" lvl="2" indent="-342900"/>
            <a:endParaRPr lang="en-US" altLang="en-US" dirty="0" smtClean="0"/>
          </a:p>
          <a:p>
            <a:pPr marL="377190" lvl="1" indent="-342900"/>
            <a:r>
              <a:rPr lang="en-US" altLang="en-US" sz="3200" dirty="0" smtClean="0"/>
              <a:t>The </a:t>
            </a:r>
            <a:r>
              <a:rPr lang="en-US" altLang="en-US" sz="3200" dirty="0"/>
              <a:t>primitive data types is abstract data </a:t>
            </a:r>
            <a:r>
              <a:rPr lang="en-US" altLang="en-US" sz="3200" dirty="0" smtClean="0"/>
              <a:t>types.</a:t>
            </a:r>
            <a:endParaRPr lang="en-US" altLang="en-US" sz="3200" dirty="0"/>
          </a:p>
          <a:p>
            <a:endParaRPr lang="en-US" sz="3000" dirty="0"/>
          </a:p>
          <a:p>
            <a:endParaRPr lang="en-US" sz="3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54</a:t>
            </a:fld>
            <a:endParaRPr lang="en-US"/>
          </a:p>
        </p:txBody>
      </p:sp>
    </p:spTree>
    <p:extLst>
      <p:ext uri="{BB962C8B-B14F-4D97-AF65-F5344CB8AC3E}">
        <p14:creationId xmlns:p14="http://schemas.microsoft.com/office/powerpoint/2010/main" val="34219939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Building Data Structure using another Data Structure</a:t>
            </a:r>
            <a:endParaRPr lang="en-US" b="1" dirty="0"/>
          </a:p>
        </p:txBody>
      </p:sp>
      <p:sp>
        <p:nvSpPr>
          <p:cNvPr id="3" name="Content Placeholder 2"/>
          <p:cNvSpPr>
            <a:spLocks noGrp="1"/>
          </p:cNvSpPr>
          <p:nvPr>
            <p:ph idx="1"/>
          </p:nvPr>
        </p:nvSpPr>
        <p:spPr/>
        <p:txBody>
          <a:bodyPr/>
          <a:lstStyle/>
          <a:p>
            <a:r>
              <a:rPr lang="en-GB" altLang="en-US" sz="2800" dirty="0"/>
              <a:t>A stack may be built using a List ADT. </a:t>
            </a:r>
            <a:endParaRPr lang="en-GB" altLang="en-US" sz="2800" dirty="0" smtClean="0"/>
          </a:p>
          <a:p>
            <a:pPr lvl="1"/>
            <a:r>
              <a:rPr lang="en-GB" altLang="en-US" sz="2400" dirty="0" smtClean="0"/>
              <a:t>The </a:t>
            </a:r>
            <a:r>
              <a:rPr lang="en-GB" altLang="en-US" sz="2400" dirty="0"/>
              <a:t>stack object contains a List object which implements its state, </a:t>
            </a:r>
            <a:endParaRPr lang="en-GB" altLang="en-US" sz="2400" dirty="0" smtClean="0"/>
          </a:p>
          <a:p>
            <a:pPr lvl="1"/>
            <a:r>
              <a:rPr lang="en-GB" altLang="en-US" sz="2400" dirty="0" smtClean="0"/>
              <a:t>And </a:t>
            </a:r>
            <a:r>
              <a:rPr lang="en-GB" altLang="en-US" sz="2400" dirty="0"/>
              <a:t>the </a:t>
            </a:r>
            <a:r>
              <a:rPr lang="en-GB" altLang="en-US" sz="2400" dirty="0" smtClean="0"/>
              <a:t>behaviour </a:t>
            </a:r>
            <a:r>
              <a:rPr lang="en-GB" altLang="en-US" sz="2400" dirty="0"/>
              <a:t>of the Stack object is implemented in terms of the List object's behaviour.</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55</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111625"/>
            <a:ext cx="2895600" cy="274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65297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a:t>C</a:t>
            </a:r>
            <a:r>
              <a:rPr lang="en-GB" altLang="en-US" b="1" dirty="0" smtClean="0"/>
              <a:t>hoosing </a:t>
            </a:r>
            <a:r>
              <a:rPr lang="en-GB" altLang="en-US" b="1" dirty="0"/>
              <a:t>the Right Data </a:t>
            </a:r>
            <a:r>
              <a:rPr lang="en-GB" altLang="en-US" b="1" dirty="0" smtClean="0"/>
              <a:t>Structure for Specific Problem</a:t>
            </a:r>
            <a:endParaRPr lang="en-US" b="1" dirty="0"/>
          </a:p>
        </p:txBody>
      </p:sp>
      <p:sp>
        <p:nvSpPr>
          <p:cNvPr id="3" name="Content Placeholder 2"/>
          <p:cNvSpPr>
            <a:spLocks noGrp="1"/>
          </p:cNvSpPr>
          <p:nvPr>
            <p:ph idx="1"/>
          </p:nvPr>
        </p:nvSpPr>
        <p:spPr/>
        <p:txBody>
          <a:bodyPr>
            <a:normAutofit fontScale="92500"/>
          </a:bodyPr>
          <a:lstStyle/>
          <a:p>
            <a:r>
              <a:rPr lang="en-GB" altLang="en-US" sz="2800" dirty="0"/>
              <a:t>The </a:t>
            </a:r>
            <a:r>
              <a:rPr lang="en-GB" altLang="en-US" sz="2800" dirty="0" smtClean="0"/>
              <a:t>operations </a:t>
            </a:r>
            <a:r>
              <a:rPr lang="en-GB" altLang="en-US" sz="2800" dirty="0"/>
              <a:t>that is supported by a data structure is one factor to consider when choosing between several available data structures</a:t>
            </a:r>
            <a:r>
              <a:rPr lang="en-GB" altLang="en-US" sz="2800" dirty="0" smtClean="0"/>
              <a:t>.</a:t>
            </a:r>
          </a:p>
          <a:p>
            <a:endParaRPr lang="en-GB" altLang="en-US" dirty="0" smtClean="0"/>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000" b="1" dirty="0" smtClean="0"/>
              <a:t>Example:</a:t>
            </a:r>
            <a:endParaRPr lang="en-GB" altLang="en-US" sz="2800" b="1" dirty="0"/>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800" dirty="0"/>
              <a:t>Implementing  a printing job storage for a printer:</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b="1" dirty="0"/>
              <a:t> requires a queue data structure.</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en-US" sz="2800" dirty="0" smtClean="0"/>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800" dirty="0" smtClean="0"/>
              <a:t>Maintains </a:t>
            </a:r>
            <a:r>
              <a:rPr lang="en-GB" altLang="en-US" sz="2800" dirty="0"/>
              <a:t>a collection of entries in no particular order.</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b="1" dirty="0"/>
              <a:t>requires an unordered list data structure. </a:t>
            </a:r>
          </a:p>
          <a:p>
            <a:endParaRPr lang="en-GB" alt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56</a:t>
            </a:fld>
            <a:endParaRPr lang="en-US"/>
          </a:p>
        </p:txBody>
      </p:sp>
    </p:spTree>
    <p:extLst>
      <p:ext uri="{BB962C8B-B14F-4D97-AF65-F5344CB8AC3E}">
        <p14:creationId xmlns:p14="http://schemas.microsoft.com/office/powerpoint/2010/main" val="2333748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a:t>Choosing the Right Data Structure for Specific Problem</a:t>
            </a:r>
            <a:endParaRPr lang="en-US" b="1" dirty="0"/>
          </a:p>
        </p:txBody>
      </p:sp>
      <p:sp>
        <p:nvSpPr>
          <p:cNvPr id="3" name="Content Placeholder 2"/>
          <p:cNvSpPr>
            <a:spLocks noGrp="1"/>
          </p:cNvSpPr>
          <p:nvPr>
            <p:ph idx="1"/>
          </p:nvPr>
        </p:nvSpPr>
        <p:spPr>
          <a:xfrm>
            <a:off x="467544" y="1844824"/>
            <a:ext cx="7620000" cy="4800600"/>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800" dirty="0"/>
              <a:t>The efficiency of the data </a:t>
            </a:r>
            <a:r>
              <a:rPr lang="en-GB" altLang="en-US" sz="2800" dirty="0" smtClean="0"/>
              <a:t>structures</a:t>
            </a:r>
            <a:r>
              <a:rPr lang="en-GB" altLang="en-US" sz="2800" dirty="0"/>
              <a:t> is </a:t>
            </a:r>
            <a:r>
              <a:rPr lang="en-GB" altLang="en-US" sz="2800" dirty="0" smtClean="0"/>
              <a:t>another factor </a:t>
            </a:r>
            <a:r>
              <a:rPr lang="en-GB" altLang="en-US" sz="2800" dirty="0"/>
              <a:t>to consider when choosing between several available data structures </a:t>
            </a:r>
            <a:r>
              <a:rPr lang="en-GB" altLang="en-US" sz="2800" dirty="0" smtClean="0"/>
              <a:t>:</a:t>
            </a:r>
            <a:endParaRPr lang="en-GB" altLang="en-US" sz="2800" dirty="0"/>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How much space does the data structure occupy?</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What are the running times of the operation in its interface?</a:t>
            </a:r>
            <a:endParaRPr lang="en-US" sz="24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57</a:t>
            </a:fld>
            <a:endParaRPr lang="en-US"/>
          </a:p>
        </p:txBody>
      </p:sp>
    </p:spTree>
    <p:extLst>
      <p:ext uri="{BB962C8B-B14F-4D97-AF65-F5344CB8AC3E}">
        <p14:creationId xmlns:p14="http://schemas.microsoft.com/office/powerpoint/2010/main" val="23122683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a:t>Choosing the Right Data Structure for Specific Problem</a:t>
            </a:r>
            <a:endParaRPr lang="en-US" b="1" dirty="0"/>
          </a:p>
        </p:txBody>
      </p:sp>
      <p:sp>
        <p:nvSpPr>
          <p:cNvPr id="3" name="Content Placeholder 2"/>
          <p:cNvSpPr>
            <a:spLocks noGrp="1"/>
          </p:cNvSpPr>
          <p:nvPr>
            <p:ph idx="1"/>
          </p:nvPr>
        </p:nvSpPr>
        <p:spPr>
          <a:xfrm>
            <a:off x="467544" y="1844824"/>
            <a:ext cx="7620000" cy="4800600"/>
          </a:xfrm>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800" dirty="0"/>
              <a:t>The running time of each operation in the </a:t>
            </a:r>
            <a:r>
              <a:rPr lang="en-GB" altLang="en-US" sz="2800" dirty="0" smtClean="0"/>
              <a:t>interface:</a:t>
            </a:r>
            <a:endParaRPr lang="en-GB" altLang="en-US" sz="2800" dirty="0"/>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A data structure with the best interface with the best fit may not necessarily be the best overall fit, if the running times of its operations are not up to the mark.</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58</a:t>
            </a:fld>
            <a:endParaRPr lang="en-US"/>
          </a:p>
        </p:txBody>
      </p:sp>
    </p:spTree>
    <p:extLst>
      <p:ext uri="{BB962C8B-B14F-4D97-AF65-F5344CB8AC3E}">
        <p14:creationId xmlns:p14="http://schemas.microsoft.com/office/powerpoint/2010/main" val="20463812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a:t>Choosing the Right Data Structure for Specific Problem</a:t>
            </a:r>
            <a:endParaRPr lang="en-US" b="1" dirty="0"/>
          </a:p>
        </p:txBody>
      </p:sp>
      <p:sp>
        <p:nvSpPr>
          <p:cNvPr id="3" name="Content Placeholder 2"/>
          <p:cNvSpPr>
            <a:spLocks noGrp="1"/>
          </p:cNvSpPr>
          <p:nvPr>
            <p:ph idx="1"/>
          </p:nvPr>
        </p:nvSpPr>
        <p:spPr>
          <a:xfrm>
            <a:off x="467544" y="1844824"/>
            <a:ext cx="7620000" cy="4800600"/>
          </a:xfrm>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800" dirty="0"/>
              <a:t>When we have more than one data structure implementation whose interfaces satisfy our requirements, we may have to select one based on comparing the running times of the interface operations.</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Time is traded off for space, </a:t>
            </a:r>
          </a:p>
          <a:p>
            <a:pPr lvl="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000" dirty="0"/>
              <a:t>i.e. more space is consumed to increase speed, or a reduction in speed is traded for a reduction in the space consumption.</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59</a:t>
            </a:fld>
            <a:endParaRPr lang="en-US"/>
          </a:p>
        </p:txBody>
      </p:sp>
    </p:spTree>
    <p:extLst>
      <p:ext uri="{BB962C8B-B14F-4D97-AF65-F5344CB8AC3E}">
        <p14:creationId xmlns:p14="http://schemas.microsoft.com/office/powerpoint/2010/main" val="278193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Atomic and Composite Data Type</a:t>
            </a:r>
            <a:endParaRPr lang="en-US" b="1" dirty="0"/>
          </a:p>
        </p:txBody>
      </p:sp>
      <p:sp>
        <p:nvSpPr>
          <p:cNvPr id="3" name="Content Placeholder 2"/>
          <p:cNvSpPr>
            <a:spLocks noGrp="1"/>
          </p:cNvSpPr>
          <p:nvPr>
            <p:ph idx="1"/>
          </p:nvPr>
        </p:nvSpPr>
        <p:spPr/>
        <p:txBody>
          <a:bodyPr>
            <a:normAutofit/>
          </a:bodyPr>
          <a:lstStyle/>
          <a:p>
            <a:pPr>
              <a:lnSpc>
                <a:spcPct val="83000"/>
              </a:lnSpc>
              <a:buClr>
                <a:schemeClr val="tx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b="1" dirty="0" smtClean="0"/>
          </a:p>
          <a:p>
            <a:pPr>
              <a:lnSpc>
                <a:spcPct val="83000"/>
              </a:lnSpc>
              <a:buClr>
                <a:schemeClr val="tx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b="1" dirty="0" smtClean="0"/>
              <a:t>Atomic or primitive type </a:t>
            </a:r>
            <a:r>
              <a:rPr lang="en-US" altLang="en-US" sz="2800" dirty="0" smtClean="0"/>
              <a:t>A data type whose elements are single, non decomposable data items </a:t>
            </a:r>
            <a:r>
              <a:rPr lang="en-US" altLang="en-US" sz="2800" dirty="0" smtClean="0">
                <a:solidFill>
                  <a:schemeClr val="tx1"/>
                </a:solidFill>
              </a:rPr>
              <a:t>(</a:t>
            </a:r>
            <a:r>
              <a:rPr lang="en-US" altLang="en-US" sz="2800" b="1" dirty="0" smtClean="0">
                <a:solidFill>
                  <a:schemeClr val="tx1"/>
                </a:solidFill>
              </a:rPr>
              <a:t>cannot</a:t>
            </a:r>
            <a:r>
              <a:rPr lang="en-US" altLang="en-US" sz="2800" dirty="0" smtClean="0">
                <a:solidFill>
                  <a:schemeClr val="tx1"/>
                </a:solidFill>
              </a:rPr>
              <a:t> </a:t>
            </a:r>
            <a:r>
              <a:rPr lang="en-US" altLang="en-US" sz="2800" b="1" dirty="0" smtClean="0">
                <a:solidFill>
                  <a:schemeClr val="tx1"/>
                </a:solidFill>
              </a:rPr>
              <a:t>be broken into parts</a:t>
            </a:r>
            <a:r>
              <a:rPr lang="en-US" altLang="en-US" sz="2800" dirty="0" smtClean="0">
                <a:solidFill>
                  <a:schemeClr val="tx1"/>
                </a:solidFill>
              </a:rPr>
              <a:t>)</a:t>
            </a:r>
          </a:p>
          <a:p>
            <a:pPr>
              <a:lnSpc>
                <a:spcPct val="83000"/>
              </a:lnSpc>
              <a:buClr>
                <a:schemeClr val="tx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2800" b="1" dirty="0" smtClean="0"/>
          </a:p>
          <a:p>
            <a:pPr>
              <a:lnSpc>
                <a:spcPct val="83000"/>
              </a:lnSpc>
              <a:buClr>
                <a:schemeClr val="tx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2800" b="1" dirty="0"/>
          </a:p>
          <a:p>
            <a:pPr>
              <a:lnSpc>
                <a:spcPct val="83000"/>
              </a:lnSpc>
              <a:buClr>
                <a:schemeClr val="tx1"/>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b="1" dirty="0" smtClean="0"/>
              <a:t>Composite type </a:t>
            </a:r>
            <a:r>
              <a:rPr lang="en-US" altLang="en-US" sz="2800" dirty="0" smtClean="0"/>
              <a:t>A data type whose elements are composed of multiple data items.</a:t>
            </a:r>
          </a:p>
          <a:p>
            <a:pPr>
              <a:lnSpc>
                <a:spcPct val="83000"/>
              </a:lnSpc>
              <a:buClr>
                <a:schemeClr val="tx1"/>
              </a:buCl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800" dirty="0" smtClean="0">
                <a:solidFill>
                  <a:schemeClr val="tx1"/>
                </a:solidFill>
              </a:rPr>
              <a:t>   (ex: take tow integers (simple elements) x, y to form a point (x, y)</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a:t>
            </a:fld>
            <a:endParaRPr lang="en-US"/>
          </a:p>
        </p:txBody>
      </p:sp>
    </p:spTree>
    <p:extLst>
      <p:ext uri="{BB962C8B-B14F-4D97-AF65-F5344CB8AC3E}">
        <p14:creationId xmlns:p14="http://schemas.microsoft.com/office/powerpoint/2010/main" val="1765415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Time complexity</a:t>
            </a:r>
            <a:endParaRPr lang="en-US" dirty="0"/>
          </a:p>
        </p:txBody>
      </p:sp>
      <p:sp>
        <p:nvSpPr>
          <p:cNvPr id="3" name="Content Placeholder 2"/>
          <p:cNvSpPr>
            <a:spLocks noGrp="1"/>
          </p:cNvSpPr>
          <p:nvPr>
            <p:ph idx="1"/>
          </p:nvPr>
        </p:nvSpPr>
        <p:spPr/>
        <p:txBody>
          <a:bodyPr>
            <a:normAutofit lnSpcReduction="10000"/>
          </a:bodyPr>
          <a:lstStyle/>
          <a:p>
            <a:r>
              <a:rPr lang="en-US" altLang="en-US" sz="2800" dirty="0"/>
              <a:t>Use of time complexity makes it easy to estimate the running time of a program. </a:t>
            </a:r>
          </a:p>
          <a:p>
            <a:r>
              <a:rPr lang="en-US" altLang="en-US" sz="2800" dirty="0"/>
              <a:t>Complexity can be viewed as the maximum number of primitive operations that a program may execute. </a:t>
            </a:r>
            <a:endParaRPr lang="en-US" altLang="en-US" sz="2800" dirty="0" smtClean="0"/>
          </a:p>
          <a:p>
            <a:r>
              <a:rPr lang="en-US" altLang="en-US" sz="2800" dirty="0" smtClean="0"/>
              <a:t>Regular </a:t>
            </a:r>
            <a:r>
              <a:rPr lang="en-US" altLang="en-US" sz="2800" dirty="0"/>
              <a:t>operations are single additions, multiplications, assignments etc. </a:t>
            </a:r>
            <a:endParaRPr lang="en-US" altLang="en-US" sz="2800" dirty="0" smtClean="0"/>
          </a:p>
          <a:p>
            <a:r>
              <a:rPr lang="en-US" altLang="en-US" sz="2800" dirty="0" smtClean="0"/>
              <a:t>We </a:t>
            </a:r>
            <a:r>
              <a:rPr lang="en-US" altLang="en-US" sz="2800" dirty="0"/>
              <a:t>may leave some operations uncounted and concentrate on those that are performed the largest number of times. </a:t>
            </a:r>
            <a:endParaRPr lang="en-US" altLang="en-US" sz="2800" dirty="0" smtClean="0"/>
          </a:p>
          <a:p>
            <a:pPr lvl="1"/>
            <a:r>
              <a:rPr lang="en-US" altLang="en-US" sz="2400" dirty="0" smtClean="0"/>
              <a:t>Such </a:t>
            </a:r>
            <a:r>
              <a:rPr lang="en-US" altLang="en-US" sz="2400" dirty="0"/>
              <a:t>operations are referred to as </a:t>
            </a:r>
            <a:r>
              <a:rPr lang="en-US" altLang="en-US" sz="2400" i="1" dirty="0"/>
              <a:t>dominant</a:t>
            </a:r>
            <a:r>
              <a:rPr lang="en-US" altLang="en-US" sz="2400" dirty="0"/>
              <a:t>. </a:t>
            </a:r>
          </a:p>
          <a:p>
            <a:endParaRPr lang="en-US" sz="24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60</a:t>
            </a:fld>
            <a:endParaRPr lang="en-US"/>
          </a:p>
        </p:txBody>
      </p:sp>
    </p:spTree>
    <p:extLst>
      <p:ext uri="{BB962C8B-B14F-4D97-AF65-F5344CB8AC3E}">
        <p14:creationId xmlns:p14="http://schemas.microsoft.com/office/powerpoint/2010/main" val="19072588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Big-O notation complexity</a:t>
            </a:r>
            <a:endParaRPr lang="en-US" dirty="0"/>
          </a:p>
        </p:txBody>
      </p:sp>
      <p:sp>
        <p:nvSpPr>
          <p:cNvPr id="3" name="Content Placeholder 2"/>
          <p:cNvSpPr>
            <a:spLocks noGrp="1"/>
          </p:cNvSpPr>
          <p:nvPr>
            <p:ph idx="1"/>
          </p:nvPr>
        </p:nvSpPr>
        <p:spPr>
          <a:xfrm>
            <a:off x="457200" y="1600200"/>
            <a:ext cx="8229600" cy="4709120"/>
          </a:xfrm>
        </p:spPr>
        <p:txBody>
          <a:bodyPr>
            <a:normAutofit/>
          </a:bodyPr>
          <a:lstStyle/>
          <a:p>
            <a:r>
              <a:rPr lang="en-US" sz="2800" dirty="0" smtClean="0"/>
              <a:t>The </a:t>
            </a:r>
            <a:r>
              <a:rPr lang="en-US" sz="2800" dirty="0"/>
              <a:t>complexity specifies </a:t>
            </a:r>
            <a:r>
              <a:rPr lang="en-US" sz="2800" b="1" dirty="0"/>
              <a:t>the order of magnitude </a:t>
            </a:r>
            <a:r>
              <a:rPr lang="en-US" sz="2800" dirty="0"/>
              <a:t>within which the program will perform its </a:t>
            </a:r>
            <a:r>
              <a:rPr lang="en-US" sz="2800" dirty="0" smtClean="0"/>
              <a:t>operations.</a:t>
            </a:r>
          </a:p>
          <a:p>
            <a:r>
              <a:rPr lang="en-US" sz="2800" dirty="0" smtClean="0"/>
              <a:t>In </a:t>
            </a:r>
            <a:r>
              <a:rPr lang="en-US" sz="2800" dirty="0"/>
              <a:t>the case of O(n), the program may perform (</a:t>
            </a:r>
            <a:r>
              <a:rPr lang="en-US" sz="2800" dirty="0" err="1" smtClean="0"/>
              <a:t>cn</a:t>
            </a:r>
            <a:r>
              <a:rPr lang="en-US" sz="2800" dirty="0"/>
              <a:t>) operations, where c is a </a:t>
            </a:r>
            <a:r>
              <a:rPr lang="en-US" sz="2800" dirty="0" smtClean="0"/>
              <a:t>constant.  </a:t>
            </a:r>
          </a:p>
          <a:p>
            <a:r>
              <a:rPr lang="en-US" sz="2800" dirty="0" smtClean="0"/>
              <a:t>In </a:t>
            </a:r>
            <a:r>
              <a:rPr lang="en-US" sz="2800" dirty="0"/>
              <a:t>other words, when calculating the complexity we omit constants: </a:t>
            </a:r>
            <a:endParaRPr lang="en-US" sz="2800" dirty="0" smtClean="0"/>
          </a:p>
          <a:p>
            <a:pPr lvl="1"/>
            <a:r>
              <a:rPr lang="en-US" sz="2400" dirty="0"/>
              <a:t>i.e. regardless of whether the loop is executed (20 x n) times or (n/ 5) times, we still have a complexity of O(n), even though the running time of the program may vary. </a:t>
            </a:r>
          </a:p>
          <a:p>
            <a:pPr lvl="1"/>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61</a:t>
            </a:fld>
            <a:endParaRPr lang="en-US"/>
          </a:p>
        </p:txBody>
      </p:sp>
    </p:spTree>
    <p:extLst>
      <p:ext uri="{BB962C8B-B14F-4D97-AF65-F5344CB8AC3E}">
        <p14:creationId xmlns:p14="http://schemas.microsoft.com/office/powerpoint/2010/main" val="611198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Example 1</a:t>
            </a:r>
            <a:r>
              <a:rPr lang="en-US" b="1" u="sng" dirty="0" smtClean="0"/>
              <a:t>:</a:t>
            </a:r>
            <a:endParaRPr lang="en-US" dirty="0"/>
          </a:p>
        </p:txBody>
      </p:sp>
      <p:sp>
        <p:nvSpPr>
          <p:cNvPr id="3" name="Content Placeholder 2"/>
          <p:cNvSpPr>
            <a:spLocks noGrp="1"/>
          </p:cNvSpPr>
          <p:nvPr>
            <p:ph idx="1"/>
          </p:nvPr>
        </p:nvSpPr>
        <p:spPr/>
        <p:txBody>
          <a:bodyPr/>
          <a:lstStyle/>
          <a:p>
            <a:r>
              <a:rPr lang="en-US" sz="2800" b="1" dirty="0"/>
              <a:t>Find T(n) and big-O complexity for the following:</a:t>
            </a:r>
          </a:p>
          <a:p>
            <a:pPr marL="0" indent="0">
              <a:buNone/>
            </a:pPr>
            <a:r>
              <a:rPr lang="en-US" sz="2800" dirty="0" smtClean="0"/>
              <a:t>                                           </a:t>
            </a:r>
            <a:r>
              <a:rPr lang="en-US" sz="2800" b="1" dirty="0" smtClean="0"/>
              <a:t>a=b;</a:t>
            </a:r>
          </a:p>
          <a:p>
            <a:pPr marL="0" indent="0">
              <a:buNone/>
            </a:pPr>
            <a:endParaRPr lang="en-US" sz="2800" b="1" dirty="0"/>
          </a:p>
          <a:p>
            <a:pPr marL="457200" indent="-457200"/>
            <a:r>
              <a:rPr lang="en-US" sz="2800" dirty="0"/>
              <a:t>T(n) = c1: constant time</a:t>
            </a:r>
          </a:p>
          <a:p>
            <a:pPr marL="457200" indent="-457200"/>
            <a:r>
              <a:rPr lang="en-US" sz="2800" dirty="0"/>
              <a:t>Since the assignment statement takes constant time, so its complexity is O(c1) = O(1).</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62</a:t>
            </a:fld>
            <a:endParaRPr lang="en-US"/>
          </a:p>
        </p:txBody>
      </p:sp>
    </p:spTree>
    <p:extLst>
      <p:ext uri="{BB962C8B-B14F-4D97-AF65-F5344CB8AC3E}">
        <p14:creationId xmlns:p14="http://schemas.microsoft.com/office/powerpoint/2010/main" val="38866796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Example 2</a:t>
            </a:r>
            <a:r>
              <a:rPr lang="en-US" b="1" u="sng" dirty="0" smtClean="0"/>
              <a:t>:</a:t>
            </a:r>
            <a:endParaRPr lang="en-US" dirty="0"/>
          </a:p>
        </p:txBody>
      </p:sp>
      <p:sp>
        <p:nvSpPr>
          <p:cNvPr id="3" name="Content Placeholder 2"/>
          <p:cNvSpPr>
            <a:spLocks noGrp="1"/>
          </p:cNvSpPr>
          <p:nvPr>
            <p:ph idx="1"/>
          </p:nvPr>
        </p:nvSpPr>
        <p:spPr/>
        <p:txBody>
          <a:bodyPr/>
          <a:lstStyle/>
          <a:p>
            <a:r>
              <a:rPr lang="en-US" sz="2800" b="1" dirty="0"/>
              <a:t>Find T(n) and big-O complexity for the following simple for loop:</a:t>
            </a:r>
          </a:p>
          <a:p>
            <a:pPr marL="0" indent="0">
              <a:buNone/>
            </a:pPr>
            <a:r>
              <a:rPr lang="en-US" dirty="0"/>
              <a:t> </a:t>
            </a:r>
          </a:p>
          <a:p>
            <a:pPr marL="0" indent="0">
              <a:buNone/>
            </a:pPr>
            <a:r>
              <a:rPr lang="en-US" dirty="0"/>
              <a:t>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2852936"/>
            <a:ext cx="3302745" cy="215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581128"/>
            <a:ext cx="5633682" cy="213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0780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Example 3:</a:t>
            </a:r>
            <a:endParaRPr lang="en-US" dirty="0"/>
          </a:p>
        </p:txBody>
      </p:sp>
      <p:sp>
        <p:nvSpPr>
          <p:cNvPr id="3" name="Content Placeholder 2"/>
          <p:cNvSpPr>
            <a:spLocks noGrp="1"/>
          </p:cNvSpPr>
          <p:nvPr>
            <p:ph idx="1"/>
          </p:nvPr>
        </p:nvSpPr>
        <p:spPr/>
        <p:txBody>
          <a:bodyPr/>
          <a:lstStyle/>
          <a:p>
            <a:r>
              <a:rPr lang="en-US" sz="2800" b="1" dirty="0"/>
              <a:t>Find T(n) and big-O complexity for the following code fragment with several for loops, some of which are </a:t>
            </a:r>
            <a:r>
              <a:rPr lang="en-US" sz="2800" b="1" dirty="0" smtClean="0"/>
              <a:t>nested:</a:t>
            </a:r>
            <a:endParaRPr lang="en-US" sz="2800" b="1"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64</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2523453"/>
              </p:ext>
            </p:extLst>
          </p:nvPr>
        </p:nvGraphicFramePr>
        <p:xfrm>
          <a:off x="1043608" y="3068960"/>
          <a:ext cx="2466975" cy="2562225"/>
        </p:xfrm>
        <a:graphic>
          <a:graphicData uri="http://schemas.openxmlformats.org/presentationml/2006/ole">
            <mc:AlternateContent xmlns:mc="http://schemas.openxmlformats.org/markup-compatibility/2006">
              <mc:Choice xmlns:v="urn:schemas-microsoft-com:vml" Requires="v">
                <p:oleObj spid="_x0000_s1088" name="Equation" r:id="rId3" imgW="1295400" imgH="1346200" progId="Equation.3">
                  <p:embed/>
                </p:oleObj>
              </mc:Choice>
              <mc:Fallback>
                <p:oleObj name="Equation" r:id="rId3" imgW="1295400" imgH="1346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068960"/>
                        <a:ext cx="2466975"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86231220"/>
              </p:ext>
            </p:extLst>
          </p:nvPr>
        </p:nvGraphicFramePr>
        <p:xfrm>
          <a:off x="3995936" y="3645024"/>
          <a:ext cx="3295650" cy="914400"/>
        </p:xfrm>
        <a:graphic>
          <a:graphicData uri="http://schemas.openxmlformats.org/presentationml/2006/ole">
            <mc:AlternateContent xmlns:mc="http://schemas.openxmlformats.org/markup-compatibility/2006">
              <mc:Choice xmlns:v="urn:schemas-microsoft-com:vml" Requires="v">
                <p:oleObj spid="_x0000_s1089" name="Equation" r:id="rId5" imgW="1600200" imgH="444500" progId="Equation.3">
                  <p:embed/>
                </p:oleObj>
              </mc:Choice>
              <mc:Fallback>
                <p:oleObj name="Equation" r:id="rId5" imgW="1600200" imgH="4445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3645024"/>
                        <a:ext cx="32956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3563476"/>
              </p:ext>
            </p:extLst>
          </p:nvPr>
        </p:nvGraphicFramePr>
        <p:xfrm>
          <a:off x="3923928" y="4581128"/>
          <a:ext cx="4314825" cy="914400"/>
        </p:xfrm>
        <a:graphic>
          <a:graphicData uri="http://schemas.openxmlformats.org/presentationml/2006/ole">
            <mc:AlternateContent xmlns:mc="http://schemas.openxmlformats.org/markup-compatibility/2006">
              <mc:Choice xmlns:v="urn:schemas-microsoft-com:vml" Requires="v">
                <p:oleObj spid="_x0000_s1090" name="Equation" r:id="rId7" imgW="2094591" imgH="444307" progId="Equation.3">
                  <p:embed/>
                </p:oleObj>
              </mc:Choice>
              <mc:Fallback>
                <p:oleObj name="Equation" r:id="rId7" imgW="2094591" imgH="444307"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4581128"/>
                        <a:ext cx="43148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553022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Example 5:</a:t>
            </a:r>
            <a:r>
              <a:rPr lang="en-US" dirty="0"/>
              <a:t/>
            </a:r>
            <a:br>
              <a:rPr lang="en-US" dirty="0"/>
            </a:br>
            <a:endParaRPr lang="en-US" dirty="0"/>
          </a:p>
        </p:txBody>
      </p:sp>
      <p:sp>
        <p:nvSpPr>
          <p:cNvPr id="3" name="Content Placeholder 2"/>
          <p:cNvSpPr>
            <a:spLocks noGrp="1"/>
          </p:cNvSpPr>
          <p:nvPr>
            <p:ph idx="1"/>
          </p:nvPr>
        </p:nvSpPr>
        <p:spPr>
          <a:xfrm>
            <a:off x="457200" y="1124744"/>
            <a:ext cx="7620000" cy="5276056"/>
          </a:xfrm>
        </p:spPr>
        <p:txBody>
          <a:bodyPr/>
          <a:lstStyle/>
          <a:p>
            <a:r>
              <a:rPr lang="en-US" sz="2800" b="1" dirty="0" smtClean="0"/>
              <a:t>Find </a:t>
            </a:r>
            <a:r>
              <a:rPr lang="en-US" sz="2800" b="1" dirty="0"/>
              <a:t>T(n) and big-O complexity for the following code fragment:</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65</a:t>
            </a:fld>
            <a:endParaRPr lang="en-US"/>
          </a:p>
        </p:txBody>
      </p:sp>
      <p:sp>
        <p:nvSpPr>
          <p:cNvPr id="6" name="TextBox 5"/>
          <p:cNvSpPr txBox="1"/>
          <p:nvPr/>
        </p:nvSpPr>
        <p:spPr>
          <a:xfrm>
            <a:off x="467544" y="4193634"/>
            <a:ext cx="8280920" cy="3416320"/>
          </a:xfrm>
          <a:prstGeom prst="rect">
            <a:avLst/>
          </a:prstGeom>
          <a:noFill/>
        </p:spPr>
        <p:txBody>
          <a:bodyPr wrap="square" rtlCol="0">
            <a:spAutoFit/>
          </a:bodyPr>
          <a:lstStyle/>
          <a:p>
            <a:r>
              <a:rPr lang="en-US" sz="2400" dirty="0" smtClean="0"/>
              <a:t>If n = 8 </a:t>
            </a:r>
            <a:r>
              <a:rPr lang="en-US" sz="2400" dirty="0" smtClean="0">
                <a:sym typeface="Wingdings" panose="05000000000000000000" pitchFamily="2" charset="2"/>
              </a:rPr>
              <a:t> body of the loop will be executed  3 = log 8times.</a:t>
            </a:r>
          </a:p>
          <a:p>
            <a:r>
              <a:rPr lang="en-US" sz="2400" dirty="0" smtClean="0">
                <a:sym typeface="Wingdings" panose="05000000000000000000" pitchFamily="2" charset="2"/>
              </a:rPr>
              <a:t>If n = 16  </a:t>
            </a:r>
            <a:r>
              <a:rPr lang="en-US" sz="2400" dirty="0">
                <a:sym typeface="Wingdings" panose="05000000000000000000" pitchFamily="2" charset="2"/>
              </a:rPr>
              <a:t>body of the loop will be executed  </a:t>
            </a:r>
            <a:r>
              <a:rPr lang="en-US" sz="2400" dirty="0" smtClean="0">
                <a:sym typeface="Wingdings" panose="05000000000000000000" pitchFamily="2" charset="2"/>
              </a:rPr>
              <a:t>4 = log 16 times.</a:t>
            </a:r>
          </a:p>
          <a:p>
            <a:r>
              <a:rPr lang="en-US" sz="2400" dirty="0">
                <a:sym typeface="Wingdings" panose="05000000000000000000" pitchFamily="2" charset="2"/>
              </a:rPr>
              <a:t>If n = </a:t>
            </a:r>
            <a:r>
              <a:rPr lang="en-US" sz="2400" dirty="0" smtClean="0">
                <a:sym typeface="Wingdings" panose="05000000000000000000" pitchFamily="2" charset="2"/>
              </a:rPr>
              <a:t>32 </a:t>
            </a:r>
            <a:r>
              <a:rPr lang="en-US" sz="2400" dirty="0">
                <a:sym typeface="Wingdings" panose="05000000000000000000" pitchFamily="2" charset="2"/>
              </a:rPr>
              <a:t>body of the loop will be executed  </a:t>
            </a:r>
            <a:r>
              <a:rPr lang="en-US" sz="2400" dirty="0" smtClean="0">
                <a:sym typeface="Wingdings" panose="05000000000000000000" pitchFamily="2" charset="2"/>
              </a:rPr>
              <a:t>5 = log 32 times.</a:t>
            </a:r>
          </a:p>
          <a:p>
            <a:r>
              <a:rPr lang="en-US" sz="2400" dirty="0" smtClean="0">
                <a:sym typeface="Wingdings" panose="05000000000000000000" pitchFamily="2" charset="2"/>
              </a:rPr>
              <a:t>So for  </a:t>
            </a:r>
            <a:r>
              <a:rPr lang="en-US" sz="2400" dirty="0">
                <a:sym typeface="Wingdings" panose="05000000000000000000" pitchFamily="2" charset="2"/>
              </a:rPr>
              <a:t>n </a:t>
            </a:r>
            <a:r>
              <a:rPr lang="en-US" sz="2400" dirty="0" smtClean="0">
                <a:sym typeface="Wingdings" panose="05000000000000000000" pitchFamily="2" charset="2"/>
              </a:rPr>
              <a:t> </a:t>
            </a:r>
            <a:r>
              <a:rPr lang="en-US" sz="2400" dirty="0">
                <a:sym typeface="Wingdings" panose="05000000000000000000" pitchFamily="2" charset="2"/>
              </a:rPr>
              <a:t>body of the loop will be executed </a:t>
            </a:r>
            <a:r>
              <a:rPr lang="en-US" sz="2400" dirty="0" smtClean="0">
                <a:sym typeface="Wingdings" panose="05000000000000000000" pitchFamily="2" charset="2"/>
              </a:rPr>
              <a:t>(log n) times.</a:t>
            </a:r>
          </a:p>
          <a:p>
            <a:pPr marL="285750" indent="-285750">
              <a:buFont typeface="Wingdings"/>
              <a:buChar char="è"/>
            </a:pPr>
            <a:r>
              <a:rPr lang="en-US" sz="2400" dirty="0" smtClean="0">
                <a:sym typeface="Wingdings" panose="05000000000000000000" pitchFamily="2" charset="2"/>
              </a:rPr>
              <a:t>T(n) = c1+c2log(n)+c3</a:t>
            </a:r>
          </a:p>
          <a:p>
            <a:pPr marL="285750" indent="-285750">
              <a:buFont typeface="Wingdings"/>
              <a:buChar char="è"/>
            </a:pPr>
            <a:r>
              <a:rPr lang="en-US" sz="2400" dirty="0">
                <a:sym typeface="Wingdings" panose="05000000000000000000" pitchFamily="2" charset="2"/>
              </a:rPr>
              <a:t>O(c1+c2log(n)+</a:t>
            </a:r>
            <a:r>
              <a:rPr lang="en-US" sz="2400" dirty="0" smtClean="0">
                <a:sym typeface="Wingdings" panose="05000000000000000000" pitchFamily="2" charset="2"/>
              </a:rPr>
              <a:t>c3) =O( log(n))</a:t>
            </a:r>
            <a:endParaRPr lang="en-US" sz="2400"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916832"/>
            <a:ext cx="327085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596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Example </a:t>
            </a:r>
            <a:r>
              <a:rPr lang="en-US" b="1" u="sng" dirty="0" smtClean="0"/>
              <a:t>6:</a:t>
            </a:r>
            <a:r>
              <a:rPr lang="en-US" dirty="0"/>
              <a:t/>
            </a:r>
            <a:br>
              <a:rPr lang="en-US" dirty="0"/>
            </a:br>
            <a:endParaRPr lang="en-US" dirty="0"/>
          </a:p>
        </p:txBody>
      </p:sp>
      <p:sp>
        <p:nvSpPr>
          <p:cNvPr id="3" name="Content Placeholder 2"/>
          <p:cNvSpPr>
            <a:spLocks noGrp="1"/>
          </p:cNvSpPr>
          <p:nvPr>
            <p:ph idx="1"/>
          </p:nvPr>
        </p:nvSpPr>
        <p:spPr/>
        <p:txBody>
          <a:bodyPr/>
          <a:lstStyle/>
          <a:p>
            <a:r>
              <a:rPr lang="en-US" sz="2800" b="1" dirty="0"/>
              <a:t>Find T(n) and big-O complexity for the following code fragment:</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1"/>
            <a:ext cx="2808312" cy="382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020"/>
          <a:stretch/>
        </p:blipFill>
        <p:spPr bwMode="auto">
          <a:xfrm>
            <a:off x="4211960" y="2782870"/>
            <a:ext cx="4752528" cy="28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4109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Exercise </a:t>
            </a:r>
            <a:r>
              <a:rPr lang="en-US" dirty="0" smtClean="0"/>
              <a:t>8</a:t>
            </a:r>
            <a:endParaRPr lang="en-US" dirty="0"/>
          </a:p>
        </p:txBody>
      </p:sp>
      <p:sp>
        <p:nvSpPr>
          <p:cNvPr id="3" name="Content Placeholder 2"/>
          <p:cNvSpPr>
            <a:spLocks noGrp="1"/>
          </p:cNvSpPr>
          <p:nvPr>
            <p:ph idx="1"/>
          </p:nvPr>
        </p:nvSpPr>
        <p:spPr>
          <a:xfrm>
            <a:off x="457200" y="1600200"/>
            <a:ext cx="3394720" cy="4800600"/>
          </a:xfrm>
        </p:spPr>
        <p:txBody>
          <a:bodyPr/>
          <a:lstStyle/>
          <a:p>
            <a:r>
              <a:rPr lang="en-US" sz="2800" b="1" dirty="0"/>
              <a:t>Find T(n) and big-O complexity for the following code fragment:</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67</a:t>
            </a:fld>
            <a:endParaRPr lang="en-U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02679720"/>
              </p:ext>
            </p:extLst>
          </p:nvPr>
        </p:nvGraphicFramePr>
        <p:xfrm>
          <a:off x="5940152" y="620688"/>
          <a:ext cx="2076450" cy="6038850"/>
        </p:xfrm>
        <a:graphic>
          <a:graphicData uri="http://schemas.openxmlformats.org/presentationml/2006/ole">
            <mc:AlternateContent xmlns:mc="http://schemas.openxmlformats.org/markup-compatibility/2006">
              <mc:Choice xmlns:v="urn:schemas-microsoft-com:vml" Requires="v">
                <p:oleObj spid="_x0000_s3093" name="Equation" r:id="rId3" imgW="1092200" imgH="3175000" progId="Equation.3">
                  <p:embed/>
                </p:oleObj>
              </mc:Choice>
              <mc:Fallback>
                <p:oleObj name="Equation" r:id="rId3" imgW="1092200" imgH="3175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620688"/>
                        <a:ext cx="2076450" cy="603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57973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i="1" dirty="0"/>
              <a:t>Comparison of </a:t>
            </a:r>
            <a:r>
              <a:rPr lang="en-US" altLang="en-US" b="1" i="1" dirty="0" smtClean="0"/>
              <a:t>Rates </a:t>
            </a:r>
            <a:r>
              <a:rPr lang="en-US" altLang="en-US" b="1" i="1" dirty="0"/>
              <a:t>of </a:t>
            </a:r>
            <a:r>
              <a:rPr lang="en-US" altLang="en-US" b="1" i="1" dirty="0" smtClean="0"/>
              <a:t>Growth </a:t>
            </a:r>
            <a:r>
              <a:rPr lang="en-US" altLang="en-US" b="1" i="1" dirty="0"/>
              <a:t>for </a:t>
            </a:r>
            <a:r>
              <a:rPr lang="en-US" altLang="en-US" b="1" dirty="0" smtClean="0"/>
              <a:t>Different Time Complexities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2816"/>
            <a:ext cx="8519135" cy="461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68</a:t>
            </a:fld>
            <a:endParaRPr lang="en-US"/>
          </a:p>
        </p:txBody>
      </p:sp>
    </p:spTree>
    <p:extLst>
      <p:ext uri="{BB962C8B-B14F-4D97-AF65-F5344CB8AC3E}">
        <p14:creationId xmlns:p14="http://schemas.microsoft.com/office/powerpoint/2010/main" val="21444069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9</a:t>
            </a:r>
            <a:endParaRPr lang="en-US" dirty="0"/>
          </a:p>
        </p:txBody>
      </p:sp>
      <p:sp>
        <p:nvSpPr>
          <p:cNvPr id="3" name="Content Placeholder 2"/>
          <p:cNvSpPr>
            <a:spLocks noGrp="1"/>
          </p:cNvSpPr>
          <p:nvPr>
            <p:ph idx="1"/>
          </p:nvPr>
        </p:nvSpPr>
        <p:spPr/>
        <p:txBody>
          <a:bodyPr/>
          <a:lstStyle/>
          <a:p>
            <a:r>
              <a:rPr lang="en-US" sz="2400" dirty="0" smtClean="0"/>
              <a:t>If we can use any one of the following data structures to solve a problem and the only difference between the following data structures is the implementation of a function (</a:t>
            </a:r>
            <a:r>
              <a:rPr lang="en-US" sz="2400" dirty="0" err="1" smtClean="0"/>
              <a:t>getSize</a:t>
            </a:r>
            <a:r>
              <a:rPr lang="en-US" sz="2400" dirty="0" smtClean="0"/>
              <a:t>) where the complexity time for this function for each data structure is as following:</a:t>
            </a:r>
          </a:p>
          <a:p>
            <a:pPr lvl="1"/>
            <a:r>
              <a:rPr lang="en-US" b="1" dirty="0" smtClean="0"/>
              <a:t>T(n) for </a:t>
            </a:r>
            <a:r>
              <a:rPr lang="en-US" b="1" dirty="0" err="1" smtClean="0"/>
              <a:t>getSize</a:t>
            </a:r>
            <a:r>
              <a:rPr lang="en-US" b="1" dirty="0" smtClean="0"/>
              <a:t> in first data structure is = 20n+30.</a:t>
            </a:r>
          </a:p>
          <a:p>
            <a:pPr lvl="1"/>
            <a:r>
              <a:rPr lang="en-US" b="1" dirty="0"/>
              <a:t>T(n) for </a:t>
            </a:r>
            <a:r>
              <a:rPr lang="en-US" b="1" dirty="0" err="1" smtClean="0"/>
              <a:t>getSize</a:t>
            </a:r>
            <a:r>
              <a:rPr lang="en-US" b="1" dirty="0" smtClean="0"/>
              <a:t> </a:t>
            </a:r>
            <a:r>
              <a:rPr lang="en-US" b="1" dirty="0"/>
              <a:t>in </a:t>
            </a:r>
            <a:r>
              <a:rPr lang="en-US" b="1" dirty="0" smtClean="0"/>
              <a:t>second data </a:t>
            </a:r>
            <a:r>
              <a:rPr lang="en-US" b="1" dirty="0"/>
              <a:t>structure is = </a:t>
            </a:r>
            <a:r>
              <a:rPr lang="en-US" b="1" dirty="0" smtClean="0"/>
              <a:t>2n</a:t>
            </a:r>
            <a:r>
              <a:rPr lang="en-US" b="1" baseline="30000" dirty="0" smtClean="0"/>
              <a:t>2</a:t>
            </a:r>
            <a:r>
              <a:rPr lang="en-US" b="1" dirty="0" smtClean="0"/>
              <a:t>+3n+50</a:t>
            </a:r>
          </a:p>
          <a:p>
            <a:pPr lvl="1"/>
            <a:r>
              <a:rPr lang="en-US" b="1" dirty="0"/>
              <a:t>T(n) for </a:t>
            </a:r>
            <a:r>
              <a:rPr lang="en-US" b="1" dirty="0" err="1" smtClean="0"/>
              <a:t>getSize</a:t>
            </a:r>
            <a:r>
              <a:rPr lang="en-US" b="1" dirty="0" smtClean="0"/>
              <a:t> </a:t>
            </a:r>
            <a:r>
              <a:rPr lang="en-US" b="1" dirty="0"/>
              <a:t>in </a:t>
            </a:r>
            <a:r>
              <a:rPr lang="en-US" b="1" dirty="0" smtClean="0"/>
              <a:t>last data </a:t>
            </a:r>
            <a:r>
              <a:rPr lang="en-US" b="1" dirty="0"/>
              <a:t>structure is = </a:t>
            </a:r>
            <a:r>
              <a:rPr lang="en-US" b="1" dirty="0" smtClean="0"/>
              <a:t>4n+3nlog(n)+50log(n)</a:t>
            </a:r>
          </a:p>
          <a:p>
            <a:r>
              <a:rPr lang="en-US" b="1" dirty="0" smtClean="0"/>
              <a:t>Use </a:t>
            </a:r>
            <a:r>
              <a:rPr lang="en-US" sz="2400" b="1" dirty="0"/>
              <a:t>big-O complexity </a:t>
            </a:r>
            <a:r>
              <a:rPr lang="en-US" sz="2400" b="1" dirty="0" smtClean="0"/>
              <a:t>to determine which data structure should we use? and why?</a:t>
            </a:r>
            <a:endParaRPr lang="en-US" b="1" dirty="0" smtClean="0"/>
          </a:p>
          <a:p>
            <a:endParaRPr lang="en-US" b="1" dirty="0"/>
          </a:p>
          <a:p>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69</a:t>
            </a:fld>
            <a:endParaRPr lang="en-US"/>
          </a:p>
        </p:txBody>
      </p:sp>
    </p:spTree>
    <p:extLst>
      <p:ext uri="{BB962C8B-B14F-4D97-AF65-F5344CB8AC3E}">
        <p14:creationId xmlns:p14="http://schemas.microsoft.com/office/powerpoint/2010/main" val="2809778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t>Data Structure Categories</a:t>
            </a:r>
            <a:endParaRPr lang="en-US" b="1" dirty="0"/>
          </a:p>
        </p:txBody>
      </p:sp>
      <p:sp>
        <p:nvSpPr>
          <p:cNvPr id="3" name="Content Placeholder 2"/>
          <p:cNvSpPr>
            <a:spLocks noGrp="1"/>
          </p:cNvSpPr>
          <p:nvPr>
            <p:ph idx="1"/>
          </p:nvPr>
        </p:nvSpPr>
        <p:spPr/>
        <p:txBody>
          <a:bodyPr>
            <a:normAutofit/>
          </a:bodyPr>
          <a:lstStyle/>
          <a:p>
            <a:r>
              <a:rPr lang="en-GB" altLang="en-US" sz="2800" dirty="0" smtClean="0"/>
              <a:t>Category is based on how the data is conceptually organized or aggregated.</a:t>
            </a:r>
          </a:p>
          <a:p>
            <a:pPr lvl="1"/>
            <a:r>
              <a:rPr lang="en-GB" altLang="en-US" sz="2800" dirty="0" smtClean="0"/>
              <a:t>Linear data structures</a:t>
            </a:r>
          </a:p>
          <a:p>
            <a:pPr marL="457200" lvl="1" indent="0">
              <a:buNone/>
            </a:pPr>
            <a:endParaRPr lang="en-GB" altLang="en-US" sz="2800" dirty="0" smtClean="0"/>
          </a:p>
          <a:p>
            <a:pPr lvl="1"/>
            <a:endParaRPr lang="en-GB" altLang="en-US" sz="2800" dirty="0" smtClean="0"/>
          </a:p>
          <a:p>
            <a:pPr lvl="1"/>
            <a:r>
              <a:rPr lang="en-GB" altLang="en-US" sz="2800" dirty="0" smtClean="0"/>
              <a:t>Non-Linear data structures</a:t>
            </a:r>
          </a:p>
          <a:p>
            <a:pPr lvl="1"/>
            <a:endParaRPr lang="en-US" sz="2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7</a:t>
            </a:fld>
            <a:endParaRPr lang="en-US"/>
          </a:p>
        </p:txBody>
      </p:sp>
      <p:pic>
        <p:nvPicPr>
          <p:cNvPr id="1028" name="Picture 4" descr="http://medialab.di.unipi.it/web/IUM/Waterloo/img407.gif"/>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87000" contrast="100000"/>
                    </a14:imgEffect>
                  </a14:imgLayer>
                </a14:imgProps>
              </a:ext>
              <a:ext uri="{28A0092B-C50C-407E-A947-70E740481C1C}">
                <a14:useLocalDpi xmlns:a14="http://schemas.microsoft.com/office/drawing/2010/main" val="0"/>
              </a:ext>
            </a:extLst>
          </a:blip>
          <a:srcRect/>
          <a:stretch>
            <a:fillRect/>
          </a:stretch>
        </p:blipFill>
        <p:spPr bwMode="auto">
          <a:xfrm>
            <a:off x="3059832" y="4437112"/>
            <a:ext cx="52673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78596" y="2497476"/>
            <a:ext cx="5143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0464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600200"/>
            <a:ext cx="7620000" cy="4997152"/>
          </a:xfrm>
        </p:spPr>
        <p:txBody>
          <a:bodyPr>
            <a:normAutofit/>
          </a:bodyPr>
          <a:lstStyle/>
          <a:p>
            <a:r>
              <a:rPr lang="en-US" sz="2400" dirty="0"/>
              <a:t>A data structure is a data organization, management, and storage </a:t>
            </a:r>
            <a:r>
              <a:rPr lang="en-US" sz="2400" dirty="0" smtClean="0"/>
              <a:t>format.</a:t>
            </a:r>
          </a:p>
          <a:p>
            <a:endParaRPr lang="en-US" sz="2400" dirty="0" smtClean="0"/>
          </a:p>
          <a:p>
            <a:r>
              <a:rPr lang="en-US" sz="2400" dirty="0" smtClean="0"/>
              <a:t>Data type is either atomic or composite.</a:t>
            </a:r>
          </a:p>
          <a:p>
            <a:endParaRPr lang="en-GB" altLang="en-US" sz="2400" dirty="0" smtClean="0"/>
          </a:p>
          <a:p>
            <a:r>
              <a:rPr lang="en-GB" altLang="en-US" sz="2400" dirty="0" smtClean="0"/>
              <a:t>Data structure category </a:t>
            </a:r>
            <a:r>
              <a:rPr lang="en-GB" altLang="en-US" sz="2400" dirty="0"/>
              <a:t>is based on how the data is conceptually organized or </a:t>
            </a:r>
            <a:r>
              <a:rPr lang="en-GB" altLang="en-US" sz="2400" dirty="0" smtClean="0"/>
              <a:t>aggregated(linear or non-linear)</a:t>
            </a:r>
          </a:p>
          <a:p>
            <a:endParaRPr lang="en-GB" sz="2400" dirty="0" smtClean="0"/>
          </a:p>
          <a:p>
            <a:r>
              <a:rPr lang="en-GB" sz="2400" dirty="0" smtClean="0"/>
              <a:t>Unordered list </a:t>
            </a:r>
            <a:r>
              <a:rPr lang="en-GB" altLang="en-US" sz="2400" dirty="0"/>
              <a:t>Is a linear collection of entries in which entries may be added, removed, and searched for without </a:t>
            </a:r>
            <a:r>
              <a:rPr lang="en-GB" altLang="en-US" sz="2400" dirty="0" smtClean="0"/>
              <a:t>restrictions.</a:t>
            </a:r>
          </a:p>
          <a:p>
            <a:endParaRPr lang="en-GB" altLang="en-US" sz="2400" dirty="0" smtClean="0"/>
          </a:p>
          <a:p>
            <a:endParaRPr lang="en-US" sz="2400"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70</a:t>
            </a:fld>
            <a:endParaRPr lang="en-US"/>
          </a:p>
        </p:txBody>
      </p:sp>
    </p:spTree>
    <p:extLst>
      <p:ext uri="{BB962C8B-B14F-4D97-AF65-F5344CB8AC3E}">
        <p14:creationId xmlns:p14="http://schemas.microsoft.com/office/powerpoint/2010/main" val="17149121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GB" altLang="en-US" sz="2600" dirty="0"/>
              <a:t>Ordered list Is a linear collection of </a:t>
            </a:r>
            <a:r>
              <a:rPr lang="en-GB" altLang="en-US" sz="2600" b="1" dirty="0"/>
              <a:t>sorted</a:t>
            </a:r>
            <a:r>
              <a:rPr lang="en-GB" altLang="en-US" sz="2600" dirty="0"/>
              <a:t> in which entries may be added, removed, and searched for with only one restriction is that the elements should remains sorted</a:t>
            </a:r>
            <a:endParaRPr lang="en-US" sz="2600" dirty="0"/>
          </a:p>
          <a:p>
            <a:endParaRPr lang="en-US" sz="2600" dirty="0" smtClean="0"/>
          </a:p>
          <a:p>
            <a:r>
              <a:rPr lang="en-US" sz="2600" dirty="0" smtClean="0"/>
              <a:t>Queue </a:t>
            </a:r>
            <a:r>
              <a:rPr lang="en-GB" altLang="en-US" sz="2600" dirty="0"/>
              <a:t>Is a linear collection in which entries may only be removed in the same order in which they are added.</a:t>
            </a:r>
          </a:p>
          <a:p>
            <a:pPr marL="342900" lvl="1">
              <a:buClr>
                <a:schemeClr val="accent1"/>
              </a:buClr>
            </a:pPr>
            <a:endParaRPr lang="en-GB" altLang="en-US" sz="2600" dirty="0" smtClean="0"/>
          </a:p>
          <a:p>
            <a:pPr marL="342900" lvl="1">
              <a:buClr>
                <a:schemeClr val="accent1"/>
              </a:buClr>
            </a:pPr>
            <a:r>
              <a:rPr lang="en-GB" altLang="en-US" sz="2600" dirty="0" smtClean="0"/>
              <a:t>Stack </a:t>
            </a:r>
            <a:r>
              <a:rPr lang="en-GB" altLang="en-US" sz="2600" dirty="0"/>
              <a:t>Is a linear collection in which entries may only be removed in the reverse order in which they are added</a:t>
            </a:r>
            <a:r>
              <a:rPr lang="en-GB" altLang="en-US" sz="2600" dirty="0" smtClean="0"/>
              <a:t>.</a:t>
            </a:r>
          </a:p>
          <a:p>
            <a:pPr marL="342900" lvl="1">
              <a:buClr>
                <a:schemeClr val="accent1"/>
              </a:buClr>
            </a:pPr>
            <a:endParaRPr lang="en-GB" altLang="en-US" sz="2600" dirty="0" smtClean="0"/>
          </a:p>
          <a:p>
            <a:pPr marL="342900" lvl="1">
              <a:buClr>
                <a:schemeClr val="accent1"/>
              </a:buClr>
            </a:pPr>
            <a:r>
              <a:rPr lang="en-GB" altLang="en-US" sz="2600" dirty="0" smtClean="0"/>
              <a:t>Tree is </a:t>
            </a:r>
            <a:r>
              <a:rPr lang="en-US" altLang="en-US" sz="2600" dirty="0" smtClean="0"/>
              <a:t>a </a:t>
            </a:r>
            <a:r>
              <a:rPr lang="en-US" altLang="en-US" sz="2600" dirty="0"/>
              <a:t>nonlinear data structure with a unique starting </a:t>
            </a:r>
            <a:r>
              <a:rPr lang="en-US" altLang="en-US" sz="2600" dirty="0" smtClean="0"/>
              <a:t>node and a </a:t>
            </a:r>
            <a:r>
              <a:rPr lang="en-US" altLang="en-US" sz="2600" dirty="0"/>
              <a:t>unique path exists from the root to every other </a:t>
            </a:r>
            <a:r>
              <a:rPr lang="en-US" altLang="en-US" sz="2600" dirty="0" smtClean="0"/>
              <a:t>node.</a:t>
            </a:r>
          </a:p>
          <a:p>
            <a:pPr marL="342900" lvl="1">
              <a:buClr>
                <a:schemeClr val="accent1"/>
              </a:buClr>
            </a:pPr>
            <a:endParaRPr lang="en-US" sz="2400" dirty="0" smtClean="0"/>
          </a:p>
          <a:p>
            <a:pPr marL="342900" lvl="1">
              <a:buClr>
                <a:schemeClr val="accent1"/>
              </a:buClr>
            </a:pPr>
            <a:endParaRPr lang="en-GB" altLang="en-US" sz="2400" dirty="0"/>
          </a:p>
          <a:p>
            <a:endParaRPr lang="en-GB" altLang="en-US" sz="24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71</a:t>
            </a:fld>
            <a:endParaRPr lang="en-US"/>
          </a:p>
        </p:txBody>
      </p:sp>
    </p:spTree>
    <p:extLst>
      <p:ext uri="{BB962C8B-B14F-4D97-AF65-F5344CB8AC3E}">
        <p14:creationId xmlns:p14="http://schemas.microsoft.com/office/powerpoint/2010/main" val="23763177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marL="342900" lvl="1">
              <a:buClr>
                <a:schemeClr val="accent1"/>
              </a:buClr>
            </a:pPr>
            <a:r>
              <a:rPr lang="en-US" sz="2400" dirty="0"/>
              <a:t>Binary tree is  A tree in which each node is capable of having two child nodes, a left child node and a right child node.</a:t>
            </a:r>
          </a:p>
          <a:p>
            <a:pPr marL="342900" lvl="1">
              <a:buClr>
                <a:schemeClr val="accent1"/>
              </a:buClr>
            </a:pPr>
            <a:endParaRPr lang="en-US" sz="2400" dirty="0"/>
          </a:p>
          <a:p>
            <a:pPr marL="342900" lvl="1">
              <a:buClr>
                <a:schemeClr val="accent1"/>
              </a:buClr>
            </a:pPr>
            <a:r>
              <a:rPr lang="en-US" sz="2400" dirty="0"/>
              <a:t>Binary search tree is </a:t>
            </a:r>
            <a:r>
              <a:rPr lang="en-US" altLang="en-US" sz="2400" dirty="0"/>
              <a:t>a binary tree in which the key value in any node is greater than the key value in its left child and any of its descendants and less than the key value in its right child and any of its descendants </a:t>
            </a:r>
            <a:endParaRPr lang="en-US" sz="2400" dirty="0"/>
          </a:p>
          <a:p>
            <a:pPr marL="114300" indent="0">
              <a:buNone/>
            </a:pPr>
            <a:endParaRPr lang="en-US" sz="2400" dirty="0" smtClean="0"/>
          </a:p>
          <a:p>
            <a:r>
              <a:rPr lang="en-US" sz="2400" dirty="0" smtClean="0"/>
              <a:t>Priority </a:t>
            </a:r>
            <a:r>
              <a:rPr lang="en-US" sz="2400" dirty="0"/>
              <a:t>queue is a special type of queue in which each element is associated with a priority and is served according to its priority. </a:t>
            </a:r>
            <a:endParaRPr lang="en-US" sz="2400" dirty="0" smtClean="0"/>
          </a:p>
          <a:p>
            <a:pPr marL="342900" lvl="1">
              <a:buClr>
                <a:schemeClr val="accent1"/>
              </a:buClr>
            </a:pPr>
            <a:endParaRPr lang="en-US" sz="2400" dirty="0" smtClean="0"/>
          </a:p>
          <a:p>
            <a:pPr marL="342900" lvl="1">
              <a:buClr>
                <a:schemeClr val="accent1"/>
              </a:buClr>
            </a:pPr>
            <a:endParaRPr lang="en-US" sz="2800" dirty="0"/>
          </a:p>
          <a:p>
            <a:endParaRPr lang="en-US" sz="2400" dirty="0" smtClean="0"/>
          </a:p>
          <a:p>
            <a:endParaRPr lang="en-US" sz="24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72</a:t>
            </a:fld>
            <a:endParaRPr lang="en-US"/>
          </a:p>
        </p:txBody>
      </p:sp>
    </p:spTree>
    <p:extLst>
      <p:ext uri="{BB962C8B-B14F-4D97-AF65-F5344CB8AC3E}">
        <p14:creationId xmlns:p14="http://schemas.microsoft.com/office/powerpoint/2010/main" val="2771441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10000"/>
          </a:bodyPr>
          <a:lstStyle/>
          <a:p>
            <a:pPr marL="342900" lvl="1">
              <a:buClr>
                <a:schemeClr val="accent1"/>
              </a:buClr>
            </a:pPr>
            <a:r>
              <a:rPr lang="en-US" sz="2400" dirty="0"/>
              <a:t>Max heap is complete binary tree where for any given node C, if P is any node in each of node C subtrees , then the key (the value) of P is less than or equal to the key of C. </a:t>
            </a:r>
          </a:p>
          <a:p>
            <a:pPr marL="342900" lvl="1">
              <a:buClr>
                <a:schemeClr val="accent1"/>
              </a:buClr>
            </a:pPr>
            <a:endParaRPr lang="en-US" sz="2400" dirty="0"/>
          </a:p>
          <a:p>
            <a:pPr marL="342900" lvl="1">
              <a:buClr>
                <a:schemeClr val="accent1"/>
              </a:buClr>
            </a:pPr>
            <a:r>
              <a:rPr lang="en-US" sz="2400" dirty="0"/>
              <a:t>Min heap is complete binary tree where for any given node C, if P is any node in each of node C subtrees , then the key (the value) of P is greater than or equal to the key of C. </a:t>
            </a:r>
          </a:p>
          <a:p>
            <a:endParaRPr lang="en-GB" altLang="en-US" sz="2400" dirty="0" smtClean="0"/>
          </a:p>
          <a:p>
            <a:r>
              <a:rPr lang="en-GB" altLang="en-US" sz="2400" dirty="0" smtClean="0"/>
              <a:t>Complete </a:t>
            </a:r>
            <a:r>
              <a:rPr lang="en-GB" altLang="en-US" sz="2400" dirty="0"/>
              <a:t>binary tree is one in which </a:t>
            </a:r>
            <a:r>
              <a:rPr lang="en-GB" altLang="en-US" sz="2400" dirty="0" smtClean="0"/>
              <a:t>has no empty spot before the last node.</a:t>
            </a:r>
          </a:p>
          <a:p>
            <a:pPr marL="342900" lvl="1">
              <a:buClr>
                <a:schemeClr val="accent1"/>
              </a:buClr>
            </a:pPr>
            <a:endParaRPr lang="en-US" altLang="en-US" sz="2400" dirty="0" smtClean="0"/>
          </a:p>
          <a:p>
            <a:pPr marL="342900" lvl="1">
              <a:buClr>
                <a:schemeClr val="accent1"/>
              </a:buClr>
            </a:pPr>
            <a:r>
              <a:rPr lang="en-US" altLang="en-US" sz="2400" dirty="0" smtClean="0"/>
              <a:t>Hash </a:t>
            </a:r>
            <a:r>
              <a:rPr lang="en-US" altLang="en-US" sz="2400" dirty="0"/>
              <a:t>table is data structure used to store and retrieve elements using hash function</a:t>
            </a:r>
            <a:r>
              <a:rPr lang="en-US" altLang="en-US" sz="2400" dirty="0" smtClean="0"/>
              <a:t>.</a:t>
            </a:r>
            <a:endParaRPr lang="en-US" altLang="en-US" sz="2400" dirty="0"/>
          </a:p>
          <a:p>
            <a:endParaRPr lang="en-GB" altLang="en-US" sz="24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73</a:t>
            </a:fld>
            <a:endParaRPr lang="en-US"/>
          </a:p>
        </p:txBody>
      </p:sp>
    </p:spTree>
    <p:extLst>
      <p:ext uri="{BB962C8B-B14F-4D97-AF65-F5344CB8AC3E}">
        <p14:creationId xmlns:p14="http://schemas.microsoft.com/office/powerpoint/2010/main" val="22148526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marL="342900" lvl="1">
              <a:buClr>
                <a:schemeClr val="accent1"/>
              </a:buClr>
            </a:pPr>
            <a:r>
              <a:rPr lang="en-US" altLang="en-US" sz="2400" dirty="0"/>
              <a:t>Abstract Data Type (ADT) is </a:t>
            </a:r>
            <a:r>
              <a:rPr lang="en-US" sz="2400" dirty="0"/>
              <a:t>A data type whose properties (domain and operations) are specified independently of any particular implementation.</a:t>
            </a:r>
          </a:p>
          <a:p>
            <a:pPr marL="342900" lvl="1">
              <a:buClr>
                <a:schemeClr val="accent1"/>
              </a:buClr>
            </a:pPr>
            <a:endParaRPr lang="en-GB" altLang="en-US" sz="2400" dirty="0"/>
          </a:p>
          <a:p>
            <a:pPr marL="342900" lvl="1">
              <a:buClr>
                <a:schemeClr val="accent1"/>
              </a:buClr>
            </a:pPr>
            <a:r>
              <a:rPr lang="en-GB" altLang="en-US" sz="2400" dirty="0"/>
              <a:t>The operations that is supported by a data structure is one factor to consider when choosing between several available data structures.</a:t>
            </a:r>
            <a:endParaRPr lang="en-US" sz="2400" dirty="0"/>
          </a:p>
          <a:p>
            <a:pPr marL="114300" lvl="1" indent="0">
              <a:buClr>
                <a:schemeClr val="accent1"/>
              </a:buClr>
              <a:buNone/>
            </a:pPr>
            <a:endParaRPr lang="en-GB" altLang="en-US" sz="2400" dirty="0" smtClean="0"/>
          </a:p>
          <a:p>
            <a:pPr marL="342900" lvl="1">
              <a:buClr>
                <a:schemeClr val="accent1"/>
              </a:buClr>
            </a:pPr>
            <a:r>
              <a:rPr lang="en-GB" altLang="en-US" sz="2400" dirty="0" smtClean="0"/>
              <a:t>When </a:t>
            </a:r>
            <a:r>
              <a:rPr lang="en-GB" altLang="en-US" sz="2400" dirty="0"/>
              <a:t>we have more than one data structure implementation whose interfaces satisfy our requirements, we may have to select one based on comparing the running times of the interface operations</a:t>
            </a:r>
            <a:r>
              <a:rPr lang="en-GB" altLang="en-US" sz="2400" dirty="0" smtClean="0"/>
              <a:t>.</a:t>
            </a:r>
          </a:p>
          <a:p>
            <a:pPr marL="342900" lvl="1">
              <a:buClr>
                <a:schemeClr val="accent1"/>
              </a:buClr>
            </a:pPr>
            <a:endParaRPr lang="en-US" altLang="en-US" sz="2400" dirty="0" smtClean="0"/>
          </a:p>
          <a:p>
            <a:pPr marL="342900" lvl="1">
              <a:buClr>
                <a:schemeClr val="accent1"/>
              </a:buClr>
            </a:pPr>
            <a:endParaRPr lang="en-GB" altLang="en-US" sz="24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74</a:t>
            </a:fld>
            <a:endParaRPr lang="en-US"/>
          </a:p>
        </p:txBody>
      </p:sp>
    </p:spTree>
    <p:extLst>
      <p:ext uri="{BB962C8B-B14F-4D97-AF65-F5344CB8AC3E}">
        <p14:creationId xmlns:p14="http://schemas.microsoft.com/office/powerpoint/2010/main" val="5962677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342900" lvl="1">
              <a:buClr>
                <a:schemeClr val="accent1"/>
              </a:buClr>
            </a:pPr>
            <a:r>
              <a:rPr lang="en-US" altLang="en-US" sz="2400" dirty="0"/>
              <a:t>Use of time complexity makes it easy to estimate the running time of a program.</a:t>
            </a:r>
          </a:p>
          <a:p>
            <a:pPr marL="342900" lvl="1">
              <a:buClr>
                <a:schemeClr val="accent1"/>
              </a:buClr>
            </a:pPr>
            <a:endParaRPr lang="en-US" sz="2400" dirty="0"/>
          </a:p>
          <a:p>
            <a:pPr marL="342900" lvl="1">
              <a:buClr>
                <a:schemeClr val="accent1"/>
              </a:buClr>
            </a:pPr>
            <a:r>
              <a:rPr lang="en-US" sz="2400" dirty="0"/>
              <a:t>Big-O notation complexity is The complexity specifies the order of magnitude within which the program will perform its operations.</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75</a:t>
            </a:fld>
            <a:endParaRPr lang="en-US"/>
          </a:p>
        </p:txBody>
      </p:sp>
    </p:spTree>
    <p:extLst>
      <p:ext uri="{BB962C8B-B14F-4D97-AF65-F5344CB8AC3E}">
        <p14:creationId xmlns:p14="http://schemas.microsoft.com/office/powerpoint/2010/main" val="31232280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Data Structures Outside-In With Java, </a:t>
            </a:r>
            <a:r>
              <a:rPr lang="en-US" dirty="0" err="1"/>
              <a:t>Sesh</a:t>
            </a:r>
            <a:r>
              <a:rPr lang="en-US" dirty="0"/>
              <a:t> </a:t>
            </a:r>
            <a:r>
              <a:rPr lang="en-US" dirty="0" err="1"/>
              <a:t>Venugopal</a:t>
            </a:r>
            <a:r>
              <a:rPr lang="en-US" dirty="0"/>
              <a:t>, Prentice </a:t>
            </a:r>
            <a:r>
              <a:rPr lang="en-US" dirty="0" smtClean="0"/>
              <a:t>Hall.</a:t>
            </a:r>
          </a:p>
          <a:p>
            <a:r>
              <a:rPr lang="en-US" dirty="0">
                <a:hlinkClick r:id="rId3"/>
              </a:rPr>
              <a:t>https</a:t>
            </a:r>
            <a:r>
              <a:rPr lang="en-US">
                <a:hlinkClick r:id="rId3"/>
              </a:rPr>
              <a:t>://</a:t>
            </a:r>
            <a:r>
              <a:rPr lang="en-US" smtClean="0">
                <a:hlinkClick r:id="rId3"/>
              </a:rPr>
              <a:t>codility.com/media/train/1-TimeComplexity.pdf</a:t>
            </a:r>
            <a:endParaRPr lang="en-US"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76</a:t>
            </a:fld>
            <a:endParaRPr lang="en-US"/>
          </a:p>
        </p:txBody>
      </p:sp>
    </p:spTree>
    <p:extLst>
      <p:ext uri="{BB962C8B-B14F-4D97-AF65-F5344CB8AC3E}">
        <p14:creationId xmlns:p14="http://schemas.microsoft.com/office/powerpoint/2010/main" val="1300425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GB" altLang="en-US" sz="4600" b="1" kern="1200" spc="-100" dirty="0">
                <a:solidFill>
                  <a:schemeClr val="tx2"/>
                </a:solidFill>
                <a:latin typeface="+mj-lt"/>
                <a:ea typeface="+mj-ea"/>
                <a:cs typeface="+mj-cs"/>
              </a:rPr>
              <a:t>Linear Data Structures</a:t>
            </a:r>
            <a:endParaRPr lang="en-US" sz="4600" b="1" kern="1200" spc="-100" dirty="0">
              <a:solidFill>
                <a:schemeClr val="tx2"/>
              </a:solidFill>
              <a:latin typeface="+mj-lt"/>
              <a:ea typeface="+mj-ea"/>
              <a:cs typeface="+mj-cs"/>
            </a:endParaRPr>
          </a:p>
        </p:txBody>
      </p:sp>
      <p:sp>
        <p:nvSpPr>
          <p:cNvPr id="3" name="Content Placeholder 2"/>
          <p:cNvSpPr>
            <a:spLocks noGrp="1"/>
          </p:cNvSpPr>
          <p:nvPr>
            <p:ph idx="1"/>
          </p:nvPr>
        </p:nvSpPr>
        <p:spPr>
          <a:xfrm>
            <a:off x="457200" y="1600200"/>
            <a:ext cx="8229600" cy="4709120"/>
          </a:xfrm>
        </p:spPr>
        <p:txBody>
          <a:bodyPr>
            <a:normAutofit/>
          </a:bodyPr>
          <a:lstStyle/>
          <a:p>
            <a:r>
              <a:rPr lang="en-US" sz="2800" dirty="0"/>
              <a:t>Data structure where data elements are arranged </a:t>
            </a:r>
            <a:r>
              <a:rPr lang="en-US" sz="2800" dirty="0" smtClean="0"/>
              <a:t>sequentially or linearly. </a:t>
            </a:r>
          </a:p>
          <a:p>
            <a:pPr marL="0" indent="0">
              <a:buNone/>
            </a:pPr>
            <a:endParaRPr lang="en-US" sz="2800" dirty="0" smtClean="0"/>
          </a:p>
          <a:p>
            <a:r>
              <a:rPr lang="en-US" sz="2800" dirty="0" smtClean="0"/>
              <a:t>Linear </a:t>
            </a:r>
            <a:r>
              <a:rPr lang="en-US" sz="2800" dirty="0"/>
              <a:t>data structures are easy to implement because computer memory is arranged in a linear way. </a:t>
            </a:r>
            <a:endParaRPr lang="en-US" sz="2800" dirty="0" smtClean="0"/>
          </a:p>
          <a:p>
            <a:endParaRPr lang="en-US" sz="2800" dirty="0" smtClean="0"/>
          </a:p>
          <a:p>
            <a:r>
              <a:rPr lang="en-US" sz="2800" dirty="0" smtClean="0"/>
              <a:t>Examples on Linear data structures :</a:t>
            </a:r>
            <a:r>
              <a:rPr lang="en-US" sz="2800" dirty="0"/>
              <a:t> array</a:t>
            </a:r>
            <a:r>
              <a:rPr lang="en-US" sz="2800" dirty="0" smtClean="0"/>
              <a:t>, unordered list, ordered list,</a:t>
            </a:r>
            <a:r>
              <a:rPr lang="en-US" sz="2800" dirty="0"/>
              <a:t> stack, queue, </a:t>
            </a:r>
            <a:r>
              <a:rPr lang="en-US" sz="2800" dirty="0" smtClean="0"/>
              <a:t>etc</a:t>
            </a:r>
            <a:r>
              <a:rPr lang="en-US" sz="2800" dirty="0"/>
              <a:t>.</a:t>
            </a:r>
            <a:endParaRPr lang="en-US" sz="2800"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8</a:t>
            </a:fld>
            <a:endParaRPr lang="en-US" dirty="0"/>
          </a:p>
        </p:txBody>
      </p:sp>
    </p:spTree>
    <p:extLst>
      <p:ext uri="{BB962C8B-B14F-4D97-AF65-F5344CB8AC3E}">
        <p14:creationId xmlns:p14="http://schemas.microsoft.com/office/powerpoint/2010/main" val="10237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Unordered List</a:t>
            </a:r>
            <a:endParaRPr lang="en-US" b="1" dirty="0"/>
          </a:p>
        </p:txBody>
      </p:sp>
      <p:sp>
        <p:nvSpPr>
          <p:cNvPr id="3" name="Content Placeholder 2"/>
          <p:cNvSpPr>
            <a:spLocks noGrp="1"/>
          </p:cNvSpPr>
          <p:nvPr>
            <p:ph idx="1"/>
          </p:nvPr>
        </p:nvSpPr>
        <p:spPr/>
        <p:txBody>
          <a:bodyPr>
            <a:normAutofit/>
          </a:bodyPr>
          <a:lstStyle/>
          <a:p>
            <a:r>
              <a:rPr lang="en-GB" altLang="en-US" sz="2800" dirty="0" smtClean="0"/>
              <a:t>Is a linear collection of entries in which entries may be added, removed, and searched for without restrictions.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4AE06-6A59-45E0-BD23-6C2DC94D2BC9}" type="slidenum">
              <a:rPr lang="en-US" smtClean="0"/>
              <a:t>9</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313248543"/>
              </p:ext>
            </p:extLst>
          </p:nvPr>
        </p:nvGraphicFramePr>
        <p:xfrm>
          <a:off x="755576" y="3356992"/>
          <a:ext cx="7920880" cy="3384376"/>
        </p:xfrm>
        <a:graphic>
          <a:graphicData uri="http://schemas.openxmlformats.org/drawingml/2006/table">
            <a:tbl>
              <a:tblPr firstRow="1" bandRow="1"/>
              <a:tblGrid>
                <a:gridCol w="3960440"/>
                <a:gridCol w="3960440"/>
              </a:tblGrid>
              <a:tr h="3384376">
                <a:tc>
                  <a:txBody>
                    <a:bodyPr/>
                    <a:lstStyle/>
                    <a:p>
                      <a:pPr marL="285750" indent="-285750">
                        <a:buFont typeface="Arial" panose="020B0604020202020204" pitchFamily="34" charset="0"/>
                        <a:buChar char="•"/>
                      </a:pPr>
                      <a:r>
                        <a:rPr lang="en-US" sz="2400" b="1" dirty="0" smtClean="0"/>
                        <a:t>Example: </a:t>
                      </a:r>
                      <a:r>
                        <a:rPr lang="en-US" sz="2400" b="0" dirty="0" smtClean="0"/>
                        <a:t>insert the following elements in the following order in unordered list:</a:t>
                      </a:r>
                    </a:p>
                    <a:p>
                      <a:pPr marL="742950" lvl="1" indent="-285750">
                        <a:buFont typeface="Arial" panose="020B0604020202020204" pitchFamily="34" charset="0"/>
                        <a:buChar char="•"/>
                      </a:pPr>
                      <a:r>
                        <a:rPr lang="en-US" sz="2400" b="1" dirty="0" smtClean="0"/>
                        <a:t>50</a:t>
                      </a:r>
                    </a:p>
                    <a:p>
                      <a:pPr marL="742950" lvl="1" indent="-285750">
                        <a:buFont typeface="Arial" panose="020B0604020202020204" pitchFamily="34" charset="0"/>
                        <a:buChar char="•"/>
                      </a:pPr>
                      <a:r>
                        <a:rPr lang="en-US" sz="2400" b="1" dirty="0" smtClean="0"/>
                        <a:t>20</a:t>
                      </a:r>
                    </a:p>
                    <a:p>
                      <a:pPr marL="742950" lvl="1" indent="-285750">
                        <a:buFont typeface="Arial" panose="020B0604020202020204" pitchFamily="34" charset="0"/>
                        <a:buChar char="•"/>
                      </a:pPr>
                      <a:r>
                        <a:rPr lang="en-US" sz="2400" b="1" dirty="0" smtClean="0"/>
                        <a:t>40</a:t>
                      </a:r>
                    </a:p>
                    <a:p>
                      <a:pPr marL="742950" lvl="1" indent="-285750">
                        <a:buFont typeface="Arial" panose="020B0604020202020204" pitchFamily="34" charset="0"/>
                        <a:buChar char="•"/>
                      </a:pPr>
                      <a:r>
                        <a:rPr lang="en-US" sz="2400" b="1" dirty="0" smtClean="0"/>
                        <a:t>80</a:t>
                      </a:r>
                    </a:p>
                    <a:p>
                      <a:pPr marL="742950" lvl="1" indent="-285750">
                        <a:buFont typeface="Arial" panose="020B0604020202020204" pitchFamily="34" charset="0"/>
                        <a:buChar char="•"/>
                      </a:pPr>
                      <a:r>
                        <a:rPr lang="en-US" sz="2400" b="1" dirty="0" smtClean="0"/>
                        <a:t>60</a:t>
                      </a:r>
                    </a:p>
                  </a:txBody>
                  <a:tcPr/>
                </a:tc>
                <a:tc>
                  <a:txBody>
                    <a:bodyPr/>
                    <a:lstStyle/>
                    <a:p>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64779268"/>
              </p:ext>
            </p:extLst>
          </p:nvPr>
        </p:nvGraphicFramePr>
        <p:xfrm>
          <a:off x="6372200" y="4077072"/>
          <a:ext cx="1296144" cy="2225040"/>
        </p:xfrm>
        <a:graphic>
          <a:graphicData uri="http://schemas.openxmlformats.org/drawingml/2006/table">
            <a:tbl>
              <a:tblPr firstRow="1" bandRow="1"/>
              <a:tblGrid>
                <a:gridCol w="371872"/>
                <a:gridCol w="924272"/>
              </a:tblGrid>
              <a:tr h="370840">
                <a:tc>
                  <a:txBody>
                    <a:bodyPr/>
                    <a:lstStyle/>
                    <a:p>
                      <a:r>
                        <a:rPr lang="en-US" dirty="0" smtClean="0"/>
                        <a:t>0</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1</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2</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3</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80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4</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5</a:t>
                      </a: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60886955"/>
              </p:ext>
            </p:extLst>
          </p:nvPr>
        </p:nvGraphicFramePr>
        <p:xfrm>
          <a:off x="5940152" y="3573016"/>
          <a:ext cx="1440160" cy="370840"/>
        </p:xfrm>
        <a:graphic>
          <a:graphicData uri="http://schemas.openxmlformats.org/drawingml/2006/table">
            <a:tbl>
              <a:tblPr firstRow="1" bandRow="1">
                <a:tableStyleId>{5C22544A-7EE6-4342-B048-85BDC9FD1C3A}</a:tableStyleId>
              </a:tblPr>
              <a:tblGrid>
                <a:gridCol w="792088"/>
                <a:gridCol w="648072"/>
              </a:tblGrid>
              <a:tr h="370840">
                <a:tc>
                  <a:txBody>
                    <a:bodyPr/>
                    <a:lstStyle/>
                    <a:p>
                      <a:r>
                        <a:rPr lang="en-US" dirty="0" smtClean="0"/>
                        <a:t>index</a:t>
                      </a:r>
                      <a:endParaRPr lang="en-US" dirty="0"/>
                    </a:p>
                  </a:txBody>
                  <a:tcPr/>
                </a:tc>
                <a:tc>
                  <a:txBody>
                    <a:bodyPr/>
                    <a:lstStyle/>
                    <a:p>
                      <a:r>
                        <a:rPr lang="en-US" dirty="0" smtClean="0"/>
                        <a:t>data</a:t>
                      </a:r>
                      <a:endParaRPr lang="en-US" dirty="0"/>
                    </a:p>
                  </a:txBody>
                  <a:tcPr/>
                </a:tc>
              </a:tr>
            </a:tbl>
          </a:graphicData>
        </a:graphic>
      </p:graphicFrame>
      <p:sp>
        <p:nvSpPr>
          <p:cNvPr id="6" name="Right Arrow 5"/>
          <p:cNvSpPr/>
          <p:nvPr/>
        </p:nvSpPr>
        <p:spPr>
          <a:xfrm>
            <a:off x="2267744" y="5229200"/>
            <a:ext cx="388843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9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par>
                                <p:cTn id="25" presetID="3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Common.RadioButtonUnselected" Revision="1" Stencil="System.Storyboarding.Common" StencilVersion="0.1"/>
</Control>
</file>

<file path=customXml/itemProps1.xml><?xml version="1.0" encoding="utf-8"?>
<ds:datastoreItem xmlns:ds="http://schemas.openxmlformats.org/officeDocument/2006/customXml" ds:itemID="{4A0574BB-243A-4A10-8E5F-3B22F09A6497}">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Adjacency</Template>
  <TotalTime>1940</TotalTime>
  <Words>3033</Words>
  <Application>Microsoft Office PowerPoint</Application>
  <PresentationFormat>On-screen Show (4:3)</PresentationFormat>
  <Paragraphs>578</Paragraphs>
  <Slides>76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Adjacency</vt:lpstr>
      <vt:lpstr>Equation</vt:lpstr>
      <vt:lpstr>Data Structure The Big Picture</vt:lpstr>
      <vt:lpstr>Lecture 1</vt:lpstr>
      <vt:lpstr>Introduction</vt:lpstr>
      <vt:lpstr>Introduction</vt:lpstr>
      <vt:lpstr>Introduction</vt:lpstr>
      <vt:lpstr>Atomic and Composite Data Type</vt:lpstr>
      <vt:lpstr>Data Structure Categories</vt:lpstr>
      <vt:lpstr>Linear Data Structures</vt:lpstr>
      <vt:lpstr>Unordered List</vt:lpstr>
      <vt:lpstr>Unordered List</vt:lpstr>
      <vt:lpstr>Ordered List</vt:lpstr>
      <vt:lpstr>Ordered List</vt:lpstr>
      <vt:lpstr>Ordered List</vt:lpstr>
      <vt:lpstr>Exercise 1</vt:lpstr>
      <vt:lpstr>Exercise 2</vt:lpstr>
      <vt:lpstr>Queue</vt:lpstr>
      <vt:lpstr>Queue</vt:lpstr>
      <vt:lpstr>Stack</vt:lpstr>
      <vt:lpstr>Stack</vt:lpstr>
      <vt:lpstr>Exercise 3</vt:lpstr>
      <vt:lpstr>Exercise 4</vt:lpstr>
      <vt:lpstr>Non-Linear Data Structures</vt:lpstr>
      <vt:lpstr>Trees</vt:lpstr>
      <vt:lpstr>Trees</vt:lpstr>
      <vt:lpstr>Not Tree, Why?</vt:lpstr>
      <vt:lpstr>Binary Tree</vt:lpstr>
      <vt:lpstr>Lecture 2</vt:lpstr>
      <vt:lpstr>Binary Search Tree</vt:lpstr>
      <vt:lpstr>Binary Search Tree</vt:lpstr>
      <vt:lpstr>Examples for Binary Search Trees</vt:lpstr>
      <vt:lpstr>Binary Search Tree</vt:lpstr>
      <vt:lpstr>Binary Search Tree</vt:lpstr>
      <vt:lpstr>Exercise 5</vt:lpstr>
      <vt:lpstr>Priority Queue</vt:lpstr>
      <vt:lpstr>Priority Queue</vt:lpstr>
      <vt:lpstr>Exercise 6</vt:lpstr>
      <vt:lpstr>Heap</vt:lpstr>
      <vt:lpstr>Complete Binary Tree</vt:lpstr>
      <vt:lpstr>Complete Binary Tree</vt:lpstr>
      <vt:lpstr>Heap</vt:lpstr>
      <vt:lpstr>Heap</vt:lpstr>
      <vt:lpstr>Exercise 7</vt:lpstr>
      <vt:lpstr>Hash Table</vt:lpstr>
      <vt:lpstr>Using a hash function to Determine the Location of the Element in an Array</vt:lpstr>
      <vt:lpstr>Graphs</vt:lpstr>
      <vt:lpstr>Graphs</vt:lpstr>
      <vt:lpstr>Graphs</vt:lpstr>
      <vt:lpstr>Directed Graph vs Undirected Graph </vt:lpstr>
      <vt:lpstr>Complete Graph</vt:lpstr>
      <vt:lpstr>Weighted Graph</vt:lpstr>
      <vt:lpstr>Lecture 3</vt:lpstr>
      <vt:lpstr>Data Type</vt:lpstr>
      <vt:lpstr>Abstract Data Type (ADT)</vt:lpstr>
      <vt:lpstr>Abstract Data Type (ADT)</vt:lpstr>
      <vt:lpstr>Building Data Structure using another Data Structure</vt:lpstr>
      <vt:lpstr>Choosing the Right Data Structure for Specific Problem</vt:lpstr>
      <vt:lpstr>Choosing the Right Data Structure for Specific Problem</vt:lpstr>
      <vt:lpstr>Choosing the Right Data Structure for Specific Problem</vt:lpstr>
      <vt:lpstr>Choosing the Right Data Structure for Specific Problem</vt:lpstr>
      <vt:lpstr>Time complexity</vt:lpstr>
      <vt:lpstr>Big-O notation complexity</vt:lpstr>
      <vt:lpstr>Example 1:</vt:lpstr>
      <vt:lpstr>Example 2:</vt:lpstr>
      <vt:lpstr>Example 3:</vt:lpstr>
      <vt:lpstr>Example 5: </vt:lpstr>
      <vt:lpstr>Example 6: </vt:lpstr>
      <vt:lpstr>Exercise 8</vt:lpstr>
      <vt:lpstr>Comparison of Rates of Growth for Different Time Complexities</vt:lpstr>
      <vt:lpstr>Exercise 9</vt:lpstr>
      <vt:lpstr>Summary</vt:lpstr>
      <vt:lpstr>Summary</vt:lpstr>
      <vt:lpstr>Summary</vt:lpstr>
      <vt:lpstr>Summary</vt:lpstr>
      <vt:lpstr>Summary</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abdalrahman</dc:creator>
  <cp:lastModifiedBy>abdalrahman</cp:lastModifiedBy>
  <cp:revision>105</cp:revision>
  <dcterms:created xsi:type="dcterms:W3CDTF">2020-02-17T06:50:22Z</dcterms:created>
  <dcterms:modified xsi:type="dcterms:W3CDTF">2020-03-11T07:40:37Z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